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AC5B9A-E154-42BB-AF14-9F4B729A08B7}" type="doc">
      <dgm:prSet loTypeId="urn:microsoft.com/office/officeart/2018/2/layout/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2A7098ED-A59B-4B84-A7A6-A901998B3226}">
      <dgm:prSet/>
      <dgm:spPr/>
      <dgm:t>
        <a:bodyPr/>
        <a:lstStyle/>
        <a:p>
          <a:pPr>
            <a:lnSpc>
              <a:spcPct val="100000"/>
            </a:lnSpc>
            <a:defRPr b="1"/>
          </a:pPr>
          <a:r>
            <a:rPr lang="en-US" dirty="0"/>
            <a:t>If </a:t>
          </a:r>
          <a:r>
            <a:rPr lang="en-IN" dirty="0"/>
            <a:t>want to explore a dataset stored in a CSV on your computer. Pandas will extract the data from that CSV into a DataFrame — a table, basically — then let you do things like:</a:t>
          </a:r>
          <a:endParaRPr lang="en-US" dirty="0"/>
        </a:p>
      </dgm:t>
    </dgm:pt>
    <dgm:pt modelId="{FD2F5D67-C481-4969-AB4F-7B5EBED29C97}" type="parTrans" cxnId="{F1163617-CF00-4ABC-BC64-9475EEF1F897}">
      <dgm:prSet/>
      <dgm:spPr/>
      <dgm:t>
        <a:bodyPr/>
        <a:lstStyle/>
        <a:p>
          <a:endParaRPr lang="en-US"/>
        </a:p>
      </dgm:t>
    </dgm:pt>
    <dgm:pt modelId="{C52F3861-F5C1-4A13-9D99-7C6AA09188E0}" type="sibTrans" cxnId="{F1163617-CF00-4ABC-BC64-9475EEF1F897}">
      <dgm:prSet/>
      <dgm:spPr/>
      <dgm:t>
        <a:bodyPr/>
        <a:lstStyle/>
        <a:p>
          <a:endParaRPr lang="en-US"/>
        </a:p>
      </dgm:t>
    </dgm:pt>
    <dgm:pt modelId="{020CBB17-4CBC-41E6-894C-4156DE4D85BC}">
      <dgm:prSet/>
      <dgm:spPr/>
      <dgm:t>
        <a:bodyPr/>
        <a:lstStyle/>
        <a:p>
          <a:pPr>
            <a:lnSpc>
              <a:spcPct val="100000"/>
            </a:lnSpc>
            <a:defRPr b="1"/>
          </a:pPr>
          <a:r>
            <a:rPr lang="en-IN" dirty="0"/>
            <a:t>Calculate statistics and answer questions about the data, like</a:t>
          </a:r>
          <a:endParaRPr lang="en-US" dirty="0"/>
        </a:p>
      </dgm:t>
    </dgm:pt>
    <dgm:pt modelId="{2EB5062D-909C-468F-AB80-2493E8B9C831}" type="parTrans" cxnId="{16909438-F7BA-44D5-AE10-9AFB2C4B8D06}">
      <dgm:prSet/>
      <dgm:spPr/>
      <dgm:t>
        <a:bodyPr/>
        <a:lstStyle/>
        <a:p>
          <a:endParaRPr lang="en-US"/>
        </a:p>
      </dgm:t>
    </dgm:pt>
    <dgm:pt modelId="{2E64A941-8603-430F-9812-CDAE73B3E4A1}" type="sibTrans" cxnId="{16909438-F7BA-44D5-AE10-9AFB2C4B8D06}">
      <dgm:prSet/>
      <dgm:spPr/>
      <dgm:t>
        <a:bodyPr/>
        <a:lstStyle/>
        <a:p>
          <a:endParaRPr lang="en-US"/>
        </a:p>
      </dgm:t>
    </dgm:pt>
    <dgm:pt modelId="{48A6EC22-CB00-44A9-A55D-0F6FE59606F8}">
      <dgm:prSet/>
      <dgm:spPr/>
      <dgm:t>
        <a:bodyPr/>
        <a:lstStyle/>
        <a:p>
          <a:pPr>
            <a:lnSpc>
              <a:spcPct val="100000"/>
            </a:lnSpc>
          </a:pPr>
          <a:r>
            <a:rPr lang="en-IN" dirty="0"/>
            <a:t>*What's the average, median, max, or min of each column?</a:t>
          </a:r>
          <a:endParaRPr lang="en-US" dirty="0"/>
        </a:p>
      </dgm:t>
    </dgm:pt>
    <dgm:pt modelId="{D7D47881-070A-4E05-9165-8B29A967691E}" type="parTrans" cxnId="{EC2338E8-7BF7-48AF-85C4-10439313C7EB}">
      <dgm:prSet/>
      <dgm:spPr/>
      <dgm:t>
        <a:bodyPr/>
        <a:lstStyle/>
        <a:p>
          <a:endParaRPr lang="en-US"/>
        </a:p>
      </dgm:t>
    </dgm:pt>
    <dgm:pt modelId="{B02B1897-2F29-4BC2-A488-0289E85B6D89}" type="sibTrans" cxnId="{EC2338E8-7BF7-48AF-85C4-10439313C7EB}">
      <dgm:prSet/>
      <dgm:spPr/>
      <dgm:t>
        <a:bodyPr/>
        <a:lstStyle/>
        <a:p>
          <a:endParaRPr lang="en-US"/>
        </a:p>
      </dgm:t>
    </dgm:pt>
    <dgm:pt modelId="{BAC36CFA-56E6-4CC6-810C-B964EF33E07B}">
      <dgm:prSet/>
      <dgm:spPr/>
      <dgm:t>
        <a:bodyPr/>
        <a:lstStyle/>
        <a:p>
          <a:pPr>
            <a:lnSpc>
              <a:spcPct val="100000"/>
            </a:lnSpc>
          </a:pPr>
          <a:r>
            <a:rPr lang="en-IN" dirty="0"/>
            <a:t>*Does column A correlate with column B?</a:t>
          </a:r>
          <a:endParaRPr lang="en-US" dirty="0"/>
        </a:p>
      </dgm:t>
    </dgm:pt>
    <dgm:pt modelId="{93F3210B-BBE7-46CD-A708-B6DCE2C5C23F}" type="parTrans" cxnId="{71DC6639-3A1A-46FC-8E2C-AAD87272C5A4}">
      <dgm:prSet/>
      <dgm:spPr/>
      <dgm:t>
        <a:bodyPr/>
        <a:lstStyle/>
        <a:p>
          <a:endParaRPr lang="en-US"/>
        </a:p>
      </dgm:t>
    </dgm:pt>
    <dgm:pt modelId="{5CFE2342-047E-41F3-A160-472F37993CC8}" type="sibTrans" cxnId="{71DC6639-3A1A-46FC-8E2C-AAD87272C5A4}">
      <dgm:prSet/>
      <dgm:spPr/>
      <dgm:t>
        <a:bodyPr/>
        <a:lstStyle/>
        <a:p>
          <a:endParaRPr lang="en-US"/>
        </a:p>
      </dgm:t>
    </dgm:pt>
    <dgm:pt modelId="{23D99C54-7B29-4696-BD23-D5A67879636D}">
      <dgm:prSet/>
      <dgm:spPr/>
      <dgm:t>
        <a:bodyPr/>
        <a:lstStyle/>
        <a:p>
          <a:pPr>
            <a:lnSpc>
              <a:spcPct val="100000"/>
            </a:lnSpc>
          </a:pPr>
          <a:r>
            <a:rPr lang="en-IN" dirty="0"/>
            <a:t>*What does the distribution of data in column C look like?</a:t>
          </a:r>
          <a:endParaRPr lang="en-US" dirty="0"/>
        </a:p>
      </dgm:t>
    </dgm:pt>
    <dgm:pt modelId="{6E8A8CC0-BE2E-46DF-8D1D-D29210C8B6CB}" type="parTrans" cxnId="{34DDCF3D-9B21-4A79-8E95-BB43002D321E}">
      <dgm:prSet/>
      <dgm:spPr/>
      <dgm:t>
        <a:bodyPr/>
        <a:lstStyle/>
        <a:p>
          <a:endParaRPr lang="en-US"/>
        </a:p>
      </dgm:t>
    </dgm:pt>
    <dgm:pt modelId="{99036E12-3D60-4695-A1F0-59AC54A15F6D}" type="sibTrans" cxnId="{34DDCF3D-9B21-4A79-8E95-BB43002D321E}">
      <dgm:prSet/>
      <dgm:spPr/>
      <dgm:t>
        <a:bodyPr/>
        <a:lstStyle/>
        <a:p>
          <a:endParaRPr lang="en-US"/>
        </a:p>
      </dgm:t>
    </dgm:pt>
    <dgm:pt modelId="{5AC563F8-2407-4982-91DF-A986BA2F734C}">
      <dgm:prSet/>
      <dgm:spPr/>
      <dgm:t>
        <a:bodyPr/>
        <a:lstStyle/>
        <a:p>
          <a:pPr>
            <a:lnSpc>
              <a:spcPct val="100000"/>
            </a:lnSpc>
            <a:defRPr b="1"/>
          </a:pPr>
          <a:r>
            <a:rPr lang="en-IN" dirty="0"/>
            <a:t>Clean the data by doing things like removing missing values and filtering rows or columns by some criteria</a:t>
          </a:r>
          <a:endParaRPr lang="en-US" dirty="0"/>
        </a:p>
      </dgm:t>
    </dgm:pt>
    <dgm:pt modelId="{F74D2D7E-3ABF-4E81-986D-31122305B541}" type="parTrans" cxnId="{88AB70D4-9C68-4D61-B8ED-DBC8A5CB5BEF}">
      <dgm:prSet/>
      <dgm:spPr/>
      <dgm:t>
        <a:bodyPr/>
        <a:lstStyle/>
        <a:p>
          <a:endParaRPr lang="en-US"/>
        </a:p>
      </dgm:t>
    </dgm:pt>
    <dgm:pt modelId="{0C8B6135-8764-459D-985E-EB237C5E290C}" type="sibTrans" cxnId="{88AB70D4-9C68-4D61-B8ED-DBC8A5CB5BEF}">
      <dgm:prSet/>
      <dgm:spPr/>
      <dgm:t>
        <a:bodyPr/>
        <a:lstStyle/>
        <a:p>
          <a:endParaRPr lang="en-US"/>
        </a:p>
      </dgm:t>
    </dgm:pt>
    <dgm:pt modelId="{DC493C62-9337-41DA-A739-93D68F5B03A4}">
      <dgm:prSet/>
      <dgm:spPr/>
      <dgm:t>
        <a:bodyPr/>
        <a:lstStyle/>
        <a:p>
          <a:pPr>
            <a:lnSpc>
              <a:spcPct val="100000"/>
            </a:lnSpc>
            <a:defRPr b="1"/>
          </a:pPr>
          <a:r>
            <a:rPr lang="en-IN" dirty="0"/>
            <a:t>Visualize the data with help from Matplotlib. Plot bars, lines, histograms, bubbles, and more.</a:t>
          </a:r>
          <a:endParaRPr lang="en-US" dirty="0"/>
        </a:p>
      </dgm:t>
    </dgm:pt>
    <dgm:pt modelId="{9374146D-298A-4819-AA71-2B3FA2D44BCB}" type="parTrans" cxnId="{A2A789B2-720D-49E3-AA26-4B3A0B2863D3}">
      <dgm:prSet/>
      <dgm:spPr/>
      <dgm:t>
        <a:bodyPr/>
        <a:lstStyle/>
        <a:p>
          <a:endParaRPr lang="en-US"/>
        </a:p>
      </dgm:t>
    </dgm:pt>
    <dgm:pt modelId="{AF261956-F640-4424-825C-3135ECFDC3ED}" type="sibTrans" cxnId="{A2A789B2-720D-49E3-AA26-4B3A0B2863D3}">
      <dgm:prSet/>
      <dgm:spPr/>
      <dgm:t>
        <a:bodyPr/>
        <a:lstStyle/>
        <a:p>
          <a:endParaRPr lang="en-US"/>
        </a:p>
      </dgm:t>
    </dgm:pt>
    <dgm:pt modelId="{AEB36249-0E37-4F2C-A74D-CBF4EC165D20}">
      <dgm:prSet/>
      <dgm:spPr/>
      <dgm:t>
        <a:bodyPr/>
        <a:lstStyle/>
        <a:p>
          <a:pPr>
            <a:lnSpc>
              <a:spcPct val="100000"/>
            </a:lnSpc>
            <a:defRPr b="1"/>
          </a:pPr>
          <a:r>
            <a:rPr lang="en-IN" dirty="0"/>
            <a:t>Store the cleaned, transformed data back into a CSV, other file or database</a:t>
          </a:r>
          <a:endParaRPr lang="en-US" dirty="0"/>
        </a:p>
      </dgm:t>
    </dgm:pt>
    <dgm:pt modelId="{64535677-174D-4693-884A-4506A5779F82}" type="parTrans" cxnId="{2743FD0B-7A41-47EB-B200-00143D7462E0}">
      <dgm:prSet/>
      <dgm:spPr/>
      <dgm:t>
        <a:bodyPr/>
        <a:lstStyle/>
        <a:p>
          <a:endParaRPr lang="en-US"/>
        </a:p>
      </dgm:t>
    </dgm:pt>
    <dgm:pt modelId="{26E08504-6F1B-4B4F-8CB9-76C43B060DE9}" type="sibTrans" cxnId="{2743FD0B-7A41-47EB-B200-00143D7462E0}">
      <dgm:prSet/>
      <dgm:spPr/>
      <dgm:t>
        <a:bodyPr/>
        <a:lstStyle/>
        <a:p>
          <a:endParaRPr lang="en-US"/>
        </a:p>
      </dgm:t>
    </dgm:pt>
    <dgm:pt modelId="{7679211E-DA4D-4637-9DD0-DF822422C982}" type="pres">
      <dgm:prSet presAssocID="{AFAC5B9A-E154-42BB-AF14-9F4B729A08B7}" presName="root" presStyleCnt="0">
        <dgm:presLayoutVars>
          <dgm:dir/>
          <dgm:resizeHandles val="exact"/>
        </dgm:presLayoutVars>
      </dgm:prSet>
      <dgm:spPr/>
    </dgm:pt>
    <dgm:pt modelId="{AFEE64CD-75C8-4ABA-92CD-C63F63B30E99}" type="pres">
      <dgm:prSet presAssocID="{2A7098ED-A59B-4B84-A7A6-A901998B3226}" presName="compNode" presStyleCnt="0"/>
      <dgm:spPr/>
    </dgm:pt>
    <dgm:pt modelId="{5F9E9834-205E-4112-8384-1B100F4673DF}" type="pres">
      <dgm:prSet presAssocID="{2A7098ED-A59B-4B84-A7A6-A901998B322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nda"/>
        </a:ext>
      </dgm:extLst>
    </dgm:pt>
    <dgm:pt modelId="{8DAE468F-B138-4B32-BB2A-FA91380E1C14}" type="pres">
      <dgm:prSet presAssocID="{2A7098ED-A59B-4B84-A7A6-A901998B3226}" presName="iconSpace" presStyleCnt="0"/>
      <dgm:spPr/>
    </dgm:pt>
    <dgm:pt modelId="{EDFA7EBB-C629-41B0-A360-A821FF58DDB8}" type="pres">
      <dgm:prSet presAssocID="{2A7098ED-A59B-4B84-A7A6-A901998B3226}" presName="parTx" presStyleLbl="revTx" presStyleIdx="0" presStyleCnt="10">
        <dgm:presLayoutVars>
          <dgm:chMax val="0"/>
          <dgm:chPref val="0"/>
        </dgm:presLayoutVars>
      </dgm:prSet>
      <dgm:spPr/>
    </dgm:pt>
    <dgm:pt modelId="{08A6E907-6C27-4EC8-9F86-913C3381AF04}" type="pres">
      <dgm:prSet presAssocID="{2A7098ED-A59B-4B84-A7A6-A901998B3226}" presName="txSpace" presStyleCnt="0"/>
      <dgm:spPr/>
    </dgm:pt>
    <dgm:pt modelId="{AD0AC9CA-8385-41EB-8B22-72DEC2BA8903}" type="pres">
      <dgm:prSet presAssocID="{2A7098ED-A59B-4B84-A7A6-A901998B3226}" presName="desTx" presStyleLbl="revTx" presStyleIdx="1" presStyleCnt="10">
        <dgm:presLayoutVars/>
      </dgm:prSet>
      <dgm:spPr/>
    </dgm:pt>
    <dgm:pt modelId="{5E9B26C5-B47C-48BE-8C5B-A34732DF4191}" type="pres">
      <dgm:prSet presAssocID="{C52F3861-F5C1-4A13-9D99-7C6AA09188E0}" presName="sibTrans" presStyleCnt="0"/>
      <dgm:spPr/>
    </dgm:pt>
    <dgm:pt modelId="{A08F6704-CFAE-42C8-87CB-2B32F322C52F}" type="pres">
      <dgm:prSet presAssocID="{020CBB17-4CBC-41E6-894C-4156DE4D85BC}" presName="compNode" presStyleCnt="0"/>
      <dgm:spPr/>
    </dgm:pt>
    <dgm:pt modelId="{B8FB2B3A-4214-4E59-9FCA-723F126DB8C5}" type="pres">
      <dgm:prSet presAssocID="{020CBB17-4CBC-41E6-894C-4156DE4D85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3D4106BA-2AE6-486F-9F16-59A4C37F05C6}" type="pres">
      <dgm:prSet presAssocID="{020CBB17-4CBC-41E6-894C-4156DE4D85BC}" presName="iconSpace" presStyleCnt="0"/>
      <dgm:spPr/>
    </dgm:pt>
    <dgm:pt modelId="{332519D3-11AB-47EA-9B2B-62D9BC949135}" type="pres">
      <dgm:prSet presAssocID="{020CBB17-4CBC-41E6-894C-4156DE4D85BC}" presName="parTx" presStyleLbl="revTx" presStyleIdx="2" presStyleCnt="10">
        <dgm:presLayoutVars>
          <dgm:chMax val="0"/>
          <dgm:chPref val="0"/>
        </dgm:presLayoutVars>
      </dgm:prSet>
      <dgm:spPr/>
    </dgm:pt>
    <dgm:pt modelId="{D559CBF2-09FD-4171-B3BB-9E6823BB3AD2}" type="pres">
      <dgm:prSet presAssocID="{020CBB17-4CBC-41E6-894C-4156DE4D85BC}" presName="txSpace" presStyleCnt="0"/>
      <dgm:spPr/>
    </dgm:pt>
    <dgm:pt modelId="{133B4582-F96E-4ECB-98B3-7444D0652C69}" type="pres">
      <dgm:prSet presAssocID="{020CBB17-4CBC-41E6-894C-4156DE4D85BC}" presName="desTx" presStyleLbl="revTx" presStyleIdx="3" presStyleCnt="10" custLinFactNeighborX="-3983" custLinFactNeighborY="-79748">
        <dgm:presLayoutVars/>
      </dgm:prSet>
      <dgm:spPr/>
    </dgm:pt>
    <dgm:pt modelId="{765CB34E-7053-4B73-A185-84D6F17D8AC7}" type="pres">
      <dgm:prSet presAssocID="{2E64A941-8603-430F-9812-CDAE73B3E4A1}" presName="sibTrans" presStyleCnt="0"/>
      <dgm:spPr/>
    </dgm:pt>
    <dgm:pt modelId="{F757962D-8384-423C-A911-A89B66CAD0F4}" type="pres">
      <dgm:prSet presAssocID="{5AC563F8-2407-4982-91DF-A986BA2F734C}" presName="compNode" presStyleCnt="0"/>
      <dgm:spPr/>
    </dgm:pt>
    <dgm:pt modelId="{CB7C1C3C-B04D-4114-85E7-1D9A192A3978}" type="pres">
      <dgm:prSet presAssocID="{5AC563F8-2407-4982-91DF-A986BA2F734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7D42BBFF-E836-4ADA-A1C8-A449E881A3BA}" type="pres">
      <dgm:prSet presAssocID="{5AC563F8-2407-4982-91DF-A986BA2F734C}" presName="iconSpace" presStyleCnt="0"/>
      <dgm:spPr/>
    </dgm:pt>
    <dgm:pt modelId="{70FE9023-DEC2-424E-89C8-5BEA31F93DF6}" type="pres">
      <dgm:prSet presAssocID="{5AC563F8-2407-4982-91DF-A986BA2F734C}" presName="parTx" presStyleLbl="revTx" presStyleIdx="4" presStyleCnt="10">
        <dgm:presLayoutVars>
          <dgm:chMax val="0"/>
          <dgm:chPref val="0"/>
        </dgm:presLayoutVars>
      </dgm:prSet>
      <dgm:spPr/>
    </dgm:pt>
    <dgm:pt modelId="{D59D7E20-1E41-4A8D-AB29-D7303BADCC5C}" type="pres">
      <dgm:prSet presAssocID="{5AC563F8-2407-4982-91DF-A986BA2F734C}" presName="txSpace" presStyleCnt="0"/>
      <dgm:spPr/>
    </dgm:pt>
    <dgm:pt modelId="{1BB08C8F-927C-4646-B8CB-6C4FF68FCEA9}" type="pres">
      <dgm:prSet presAssocID="{5AC563F8-2407-4982-91DF-A986BA2F734C}" presName="desTx" presStyleLbl="revTx" presStyleIdx="5" presStyleCnt="10">
        <dgm:presLayoutVars/>
      </dgm:prSet>
      <dgm:spPr/>
    </dgm:pt>
    <dgm:pt modelId="{DA84A588-653E-4509-85E4-00F9336C6BCD}" type="pres">
      <dgm:prSet presAssocID="{0C8B6135-8764-459D-985E-EB237C5E290C}" presName="sibTrans" presStyleCnt="0"/>
      <dgm:spPr/>
    </dgm:pt>
    <dgm:pt modelId="{B12F5309-52F6-4F84-A534-00E4277DD864}" type="pres">
      <dgm:prSet presAssocID="{DC493C62-9337-41DA-A739-93D68F5B03A4}" presName="compNode" presStyleCnt="0"/>
      <dgm:spPr/>
    </dgm:pt>
    <dgm:pt modelId="{A20C554A-213B-43DC-B9DF-80CA04429662}" type="pres">
      <dgm:prSet presAssocID="{DC493C62-9337-41DA-A739-93D68F5B03A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e chart"/>
        </a:ext>
      </dgm:extLst>
    </dgm:pt>
    <dgm:pt modelId="{DDA6960C-1D89-4400-8D8E-DD6212FA379E}" type="pres">
      <dgm:prSet presAssocID="{DC493C62-9337-41DA-A739-93D68F5B03A4}" presName="iconSpace" presStyleCnt="0"/>
      <dgm:spPr/>
    </dgm:pt>
    <dgm:pt modelId="{9C65132D-7EAB-471B-BADC-3301806787F1}" type="pres">
      <dgm:prSet presAssocID="{DC493C62-9337-41DA-A739-93D68F5B03A4}" presName="parTx" presStyleLbl="revTx" presStyleIdx="6" presStyleCnt="10">
        <dgm:presLayoutVars>
          <dgm:chMax val="0"/>
          <dgm:chPref val="0"/>
        </dgm:presLayoutVars>
      </dgm:prSet>
      <dgm:spPr/>
    </dgm:pt>
    <dgm:pt modelId="{65459CEE-F68B-4D0F-89C7-E1A70D238901}" type="pres">
      <dgm:prSet presAssocID="{DC493C62-9337-41DA-A739-93D68F5B03A4}" presName="txSpace" presStyleCnt="0"/>
      <dgm:spPr/>
    </dgm:pt>
    <dgm:pt modelId="{2A5B4CEA-7A68-4EED-9BFC-8D799CE70AC5}" type="pres">
      <dgm:prSet presAssocID="{DC493C62-9337-41DA-A739-93D68F5B03A4}" presName="desTx" presStyleLbl="revTx" presStyleIdx="7" presStyleCnt="10">
        <dgm:presLayoutVars/>
      </dgm:prSet>
      <dgm:spPr/>
    </dgm:pt>
    <dgm:pt modelId="{3F8CE584-090A-4C3C-8441-4C45C174DFB5}" type="pres">
      <dgm:prSet presAssocID="{AF261956-F640-4424-825C-3135ECFDC3ED}" presName="sibTrans" presStyleCnt="0"/>
      <dgm:spPr/>
    </dgm:pt>
    <dgm:pt modelId="{53CF94EA-10F8-424A-AE10-33AF6758EA82}" type="pres">
      <dgm:prSet presAssocID="{AEB36249-0E37-4F2C-A74D-CBF4EC165D20}" presName="compNode" presStyleCnt="0"/>
      <dgm:spPr/>
    </dgm:pt>
    <dgm:pt modelId="{BB8E4ED9-3F65-43DA-96BF-C47FFA2880CC}" type="pres">
      <dgm:prSet presAssocID="{AEB36249-0E37-4F2C-A74D-CBF4EC165D2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B374A817-48B0-4A32-8C1A-0944ADBB0D39}" type="pres">
      <dgm:prSet presAssocID="{AEB36249-0E37-4F2C-A74D-CBF4EC165D20}" presName="iconSpace" presStyleCnt="0"/>
      <dgm:spPr/>
    </dgm:pt>
    <dgm:pt modelId="{2F5781A6-5C83-48C9-87C4-3EA082751715}" type="pres">
      <dgm:prSet presAssocID="{AEB36249-0E37-4F2C-A74D-CBF4EC165D20}" presName="parTx" presStyleLbl="revTx" presStyleIdx="8" presStyleCnt="10">
        <dgm:presLayoutVars>
          <dgm:chMax val="0"/>
          <dgm:chPref val="0"/>
        </dgm:presLayoutVars>
      </dgm:prSet>
      <dgm:spPr/>
    </dgm:pt>
    <dgm:pt modelId="{CF33BEC0-F753-40CA-BCC6-BD7459739D74}" type="pres">
      <dgm:prSet presAssocID="{AEB36249-0E37-4F2C-A74D-CBF4EC165D20}" presName="txSpace" presStyleCnt="0"/>
      <dgm:spPr/>
    </dgm:pt>
    <dgm:pt modelId="{95E27013-4864-43BC-A57A-4F2C6E6D83FD}" type="pres">
      <dgm:prSet presAssocID="{AEB36249-0E37-4F2C-A74D-CBF4EC165D20}" presName="desTx" presStyleLbl="revTx" presStyleIdx="9" presStyleCnt="10">
        <dgm:presLayoutVars/>
      </dgm:prSet>
      <dgm:spPr/>
    </dgm:pt>
  </dgm:ptLst>
  <dgm:cxnLst>
    <dgm:cxn modelId="{2743FD0B-7A41-47EB-B200-00143D7462E0}" srcId="{AFAC5B9A-E154-42BB-AF14-9F4B729A08B7}" destId="{AEB36249-0E37-4F2C-A74D-CBF4EC165D20}" srcOrd="4" destOrd="0" parTransId="{64535677-174D-4693-884A-4506A5779F82}" sibTransId="{26E08504-6F1B-4B4F-8CB9-76C43B060DE9}"/>
    <dgm:cxn modelId="{F1163617-CF00-4ABC-BC64-9475EEF1F897}" srcId="{AFAC5B9A-E154-42BB-AF14-9F4B729A08B7}" destId="{2A7098ED-A59B-4B84-A7A6-A901998B3226}" srcOrd="0" destOrd="0" parTransId="{FD2F5D67-C481-4969-AB4F-7B5EBED29C97}" sibTransId="{C52F3861-F5C1-4A13-9D99-7C6AA09188E0}"/>
    <dgm:cxn modelId="{16909438-F7BA-44D5-AE10-9AFB2C4B8D06}" srcId="{AFAC5B9A-E154-42BB-AF14-9F4B729A08B7}" destId="{020CBB17-4CBC-41E6-894C-4156DE4D85BC}" srcOrd="1" destOrd="0" parTransId="{2EB5062D-909C-468F-AB80-2493E8B9C831}" sibTransId="{2E64A941-8603-430F-9812-CDAE73B3E4A1}"/>
    <dgm:cxn modelId="{71DC6639-3A1A-46FC-8E2C-AAD87272C5A4}" srcId="{020CBB17-4CBC-41E6-894C-4156DE4D85BC}" destId="{BAC36CFA-56E6-4CC6-810C-B964EF33E07B}" srcOrd="1" destOrd="0" parTransId="{93F3210B-BBE7-46CD-A708-B6DCE2C5C23F}" sibTransId="{5CFE2342-047E-41F3-A160-472F37993CC8}"/>
    <dgm:cxn modelId="{B180183B-3974-2842-8A05-11BFBEED0340}" type="presOf" srcId="{DC493C62-9337-41DA-A739-93D68F5B03A4}" destId="{9C65132D-7EAB-471B-BADC-3301806787F1}" srcOrd="0" destOrd="0" presId="urn:microsoft.com/office/officeart/2018/2/layout/IconLabelDescriptionList"/>
    <dgm:cxn modelId="{34DDCF3D-9B21-4A79-8E95-BB43002D321E}" srcId="{020CBB17-4CBC-41E6-894C-4156DE4D85BC}" destId="{23D99C54-7B29-4696-BD23-D5A67879636D}" srcOrd="2" destOrd="0" parTransId="{6E8A8CC0-BE2E-46DF-8D1D-D29210C8B6CB}" sibTransId="{99036E12-3D60-4695-A1F0-59AC54A15F6D}"/>
    <dgm:cxn modelId="{21F4623F-E336-8B49-927C-CBB72D4354AF}" type="presOf" srcId="{5AC563F8-2407-4982-91DF-A986BA2F734C}" destId="{70FE9023-DEC2-424E-89C8-5BEA31F93DF6}" srcOrd="0" destOrd="0" presId="urn:microsoft.com/office/officeart/2018/2/layout/IconLabelDescriptionList"/>
    <dgm:cxn modelId="{689D4B58-8C8F-C948-974A-7E2572D0256A}" type="presOf" srcId="{AFAC5B9A-E154-42BB-AF14-9F4B729A08B7}" destId="{7679211E-DA4D-4637-9DD0-DF822422C982}" srcOrd="0" destOrd="0" presId="urn:microsoft.com/office/officeart/2018/2/layout/IconLabelDescriptionList"/>
    <dgm:cxn modelId="{E1B8AF6C-34B5-9C4D-B4AE-7C017AED33DC}" type="presOf" srcId="{23D99C54-7B29-4696-BD23-D5A67879636D}" destId="{133B4582-F96E-4ECB-98B3-7444D0652C69}" srcOrd="0" destOrd="2" presId="urn:microsoft.com/office/officeart/2018/2/layout/IconLabelDescriptionList"/>
    <dgm:cxn modelId="{77123FAA-3A46-1C42-9914-412F31082681}" type="presOf" srcId="{48A6EC22-CB00-44A9-A55D-0F6FE59606F8}" destId="{133B4582-F96E-4ECB-98B3-7444D0652C69}" srcOrd="0" destOrd="0" presId="urn:microsoft.com/office/officeart/2018/2/layout/IconLabelDescriptionList"/>
    <dgm:cxn modelId="{A91024B2-1129-6448-9521-F06E45EF239F}" type="presOf" srcId="{2A7098ED-A59B-4B84-A7A6-A901998B3226}" destId="{EDFA7EBB-C629-41B0-A360-A821FF58DDB8}" srcOrd="0" destOrd="0" presId="urn:microsoft.com/office/officeart/2018/2/layout/IconLabelDescriptionList"/>
    <dgm:cxn modelId="{A2A789B2-720D-49E3-AA26-4B3A0B2863D3}" srcId="{AFAC5B9A-E154-42BB-AF14-9F4B729A08B7}" destId="{DC493C62-9337-41DA-A739-93D68F5B03A4}" srcOrd="3" destOrd="0" parTransId="{9374146D-298A-4819-AA71-2B3FA2D44BCB}" sibTransId="{AF261956-F640-4424-825C-3135ECFDC3ED}"/>
    <dgm:cxn modelId="{EE8B29B3-7920-EF47-BEDD-2BB4149E0870}" type="presOf" srcId="{020CBB17-4CBC-41E6-894C-4156DE4D85BC}" destId="{332519D3-11AB-47EA-9B2B-62D9BC949135}" srcOrd="0" destOrd="0" presId="urn:microsoft.com/office/officeart/2018/2/layout/IconLabelDescriptionList"/>
    <dgm:cxn modelId="{9F205CCB-A8C8-BB47-8FB6-C79032411916}" type="presOf" srcId="{BAC36CFA-56E6-4CC6-810C-B964EF33E07B}" destId="{133B4582-F96E-4ECB-98B3-7444D0652C69}" srcOrd="0" destOrd="1" presId="urn:microsoft.com/office/officeart/2018/2/layout/IconLabelDescriptionList"/>
    <dgm:cxn modelId="{88AB70D4-9C68-4D61-B8ED-DBC8A5CB5BEF}" srcId="{AFAC5B9A-E154-42BB-AF14-9F4B729A08B7}" destId="{5AC563F8-2407-4982-91DF-A986BA2F734C}" srcOrd="2" destOrd="0" parTransId="{F74D2D7E-3ABF-4E81-986D-31122305B541}" sibTransId="{0C8B6135-8764-459D-985E-EB237C5E290C}"/>
    <dgm:cxn modelId="{B60C0AE2-768B-474A-8E42-FC2353F5032C}" type="presOf" srcId="{AEB36249-0E37-4F2C-A74D-CBF4EC165D20}" destId="{2F5781A6-5C83-48C9-87C4-3EA082751715}" srcOrd="0" destOrd="0" presId="urn:microsoft.com/office/officeart/2018/2/layout/IconLabelDescriptionList"/>
    <dgm:cxn modelId="{EC2338E8-7BF7-48AF-85C4-10439313C7EB}" srcId="{020CBB17-4CBC-41E6-894C-4156DE4D85BC}" destId="{48A6EC22-CB00-44A9-A55D-0F6FE59606F8}" srcOrd="0" destOrd="0" parTransId="{D7D47881-070A-4E05-9165-8B29A967691E}" sibTransId="{B02B1897-2F29-4BC2-A488-0289E85B6D89}"/>
    <dgm:cxn modelId="{66444B38-7014-ED4D-AD37-54D06D261B29}" type="presParOf" srcId="{7679211E-DA4D-4637-9DD0-DF822422C982}" destId="{AFEE64CD-75C8-4ABA-92CD-C63F63B30E99}" srcOrd="0" destOrd="0" presId="urn:microsoft.com/office/officeart/2018/2/layout/IconLabelDescriptionList"/>
    <dgm:cxn modelId="{E28ABF7F-1031-AC42-AE1D-3C0CC694F1C2}" type="presParOf" srcId="{AFEE64CD-75C8-4ABA-92CD-C63F63B30E99}" destId="{5F9E9834-205E-4112-8384-1B100F4673DF}" srcOrd="0" destOrd="0" presId="urn:microsoft.com/office/officeart/2018/2/layout/IconLabelDescriptionList"/>
    <dgm:cxn modelId="{EB3BE71D-E7A4-DF4B-A18F-C923FAC64B7A}" type="presParOf" srcId="{AFEE64CD-75C8-4ABA-92CD-C63F63B30E99}" destId="{8DAE468F-B138-4B32-BB2A-FA91380E1C14}" srcOrd="1" destOrd="0" presId="urn:microsoft.com/office/officeart/2018/2/layout/IconLabelDescriptionList"/>
    <dgm:cxn modelId="{3EEAF98D-EAB3-1240-9B4F-E46E2C6233FE}" type="presParOf" srcId="{AFEE64CD-75C8-4ABA-92CD-C63F63B30E99}" destId="{EDFA7EBB-C629-41B0-A360-A821FF58DDB8}" srcOrd="2" destOrd="0" presId="urn:microsoft.com/office/officeart/2018/2/layout/IconLabelDescriptionList"/>
    <dgm:cxn modelId="{A032C11A-A273-FC47-80E6-8B167C1B2FE6}" type="presParOf" srcId="{AFEE64CD-75C8-4ABA-92CD-C63F63B30E99}" destId="{08A6E907-6C27-4EC8-9F86-913C3381AF04}" srcOrd="3" destOrd="0" presId="urn:microsoft.com/office/officeart/2018/2/layout/IconLabelDescriptionList"/>
    <dgm:cxn modelId="{C04E2AE7-E4C9-ED41-91A6-E5BFF30C0BD7}" type="presParOf" srcId="{AFEE64CD-75C8-4ABA-92CD-C63F63B30E99}" destId="{AD0AC9CA-8385-41EB-8B22-72DEC2BA8903}" srcOrd="4" destOrd="0" presId="urn:microsoft.com/office/officeart/2018/2/layout/IconLabelDescriptionList"/>
    <dgm:cxn modelId="{14499E0A-29CE-8B43-943A-0025A86F3EC7}" type="presParOf" srcId="{7679211E-DA4D-4637-9DD0-DF822422C982}" destId="{5E9B26C5-B47C-48BE-8C5B-A34732DF4191}" srcOrd="1" destOrd="0" presId="urn:microsoft.com/office/officeart/2018/2/layout/IconLabelDescriptionList"/>
    <dgm:cxn modelId="{3ACF2F7C-90F3-CA46-957D-EB35A722B897}" type="presParOf" srcId="{7679211E-DA4D-4637-9DD0-DF822422C982}" destId="{A08F6704-CFAE-42C8-87CB-2B32F322C52F}" srcOrd="2" destOrd="0" presId="urn:microsoft.com/office/officeart/2018/2/layout/IconLabelDescriptionList"/>
    <dgm:cxn modelId="{E0B86105-A899-B744-ABFC-700DE1FD3B64}" type="presParOf" srcId="{A08F6704-CFAE-42C8-87CB-2B32F322C52F}" destId="{B8FB2B3A-4214-4E59-9FCA-723F126DB8C5}" srcOrd="0" destOrd="0" presId="urn:microsoft.com/office/officeart/2018/2/layout/IconLabelDescriptionList"/>
    <dgm:cxn modelId="{E3A84C02-180C-BF48-9D98-3F503F44ADE7}" type="presParOf" srcId="{A08F6704-CFAE-42C8-87CB-2B32F322C52F}" destId="{3D4106BA-2AE6-486F-9F16-59A4C37F05C6}" srcOrd="1" destOrd="0" presId="urn:microsoft.com/office/officeart/2018/2/layout/IconLabelDescriptionList"/>
    <dgm:cxn modelId="{CBDEDC0D-1628-4242-9FB4-FDC320591B46}" type="presParOf" srcId="{A08F6704-CFAE-42C8-87CB-2B32F322C52F}" destId="{332519D3-11AB-47EA-9B2B-62D9BC949135}" srcOrd="2" destOrd="0" presId="urn:microsoft.com/office/officeart/2018/2/layout/IconLabelDescriptionList"/>
    <dgm:cxn modelId="{95B70F45-51DB-D94E-8C6E-56987BE8B66B}" type="presParOf" srcId="{A08F6704-CFAE-42C8-87CB-2B32F322C52F}" destId="{D559CBF2-09FD-4171-B3BB-9E6823BB3AD2}" srcOrd="3" destOrd="0" presId="urn:microsoft.com/office/officeart/2018/2/layout/IconLabelDescriptionList"/>
    <dgm:cxn modelId="{1E01079E-23C4-1B45-9E94-7F75FF26CAAE}" type="presParOf" srcId="{A08F6704-CFAE-42C8-87CB-2B32F322C52F}" destId="{133B4582-F96E-4ECB-98B3-7444D0652C69}" srcOrd="4" destOrd="0" presId="urn:microsoft.com/office/officeart/2018/2/layout/IconLabelDescriptionList"/>
    <dgm:cxn modelId="{415D5E2D-6A2A-504B-B00E-899FD4093404}" type="presParOf" srcId="{7679211E-DA4D-4637-9DD0-DF822422C982}" destId="{765CB34E-7053-4B73-A185-84D6F17D8AC7}" srcOrd="3" destOrd="0" presId="urn:microsoft.com/office/officeart/2018/2/layout/IconLabelDescriptionList"/>
    <dgm:cxn modelId="{419198D2-106E-7D42-BF5A-E03CC03FF297}" type="presParOf" srcId="{7679211E-DA4D-4637-9DD0-DF822422C982}" destId="{F757962D-8384-423C-A911-A89B66CAD0F4}" srcOrd="4" destOrd="0" presId="urn:microsoft.com/office/officeart/2018/2/layout/IconLabelDescriptionList"/>
    <dgm:cxn modelId="{47CC36B8-3AC8-A840-8344-CD62FFD9A8B0}" type="presParOf" srcId="{F757962D-8384-423C-A911-A89B66CAD0F4}" destId="{CB7C1C3C-B04D-4114-85E7-1D9A192A3978}" srcOrd="0" destOrd="0" presId="urn:microsoft.com/office/officeart/2018/2/layout/IconLabelDescriptionList"/>
    <dgm:cxn modelId="{0585C22E-59F2-8C4F-81DE-A10DCC23F393}" type="presParOf" srcId="{F757962D-8384-423C-A911-A89B66CAD0F4}" destId="{7D42BBFF-E836-4ADA-A1C8-A449E881A3BA}" srcOrd="1" destOrd="0" presId="urn:microsoft.com/office/officeart/2018/2/layout/IconLabelDescriptionList"/>
    <dgm:cxn modelId="{46D3A989-196F-4F47-99E5-9F2EADFA931E}" type="presParOf" srcId="{F757962D-8384-423C-A911-A89B66CAD0F4}" destId="{70FE9023-DEC2-424E-89C8-5BEA31F93DF6}" srcOrd="2" destOrd="0" presId="urn:microsoft.com/office/officeart/2018/2/layout/IconLabelDescriptionList"/>
    <dgm:cxn modelId="{90456A7F-C1FA-7D4E-8DEB-07CCDED6D572}" type="presParOf" srcId="{F757962D-8384-423C-A911-A89B66CAD0F4}" destId="{D59D7E20-1E41-4A8D-AB29-D7303BADCC5C}" srcOrd="3" destOrd="0" presId="urn:microsoft.com/office/officeart/2018/2/layout/IconLabelDescriptionList"/>
    <dgm:cxn modelId="{EA4BC7BC-537C-434F-89C5-AF303AAB80DB}" type="presParOf" srcId="{F757962D-8384-423C-A911-A89B66CAD0F4}" destId="{1BB08C8F-927C-4646-B8CB-6C4FF68FCEA9}" srcOrd="4" destOrd="0" presId="urn:microsoft.com/office/officeart/2018/2/layout/IconLabelDescriptionList"/>
    <dgm:cxn modelId="{053670B2-BC5E-BD43-BEBE-89919DD166BD}" type="presParOf" srcId="{7679211E-DA4D-4637-9DD0-DF822422C982}" destId="{DA84A588-653E-4509-85E4-00F9336C6BCD}" srcOrd="5" destOrd="0" presId="urn:microsoft.com/office/officeart/2018/2/layout/IconLabelDescriptionList"/>
    <dgm:cxn modelId="{49627739-1D55-314D-AAD4-D489C448D3E3}" type="presParOf" srcId="{7679211E-DA4D-4637-9DD0-DF822422C982}" destId="{B12F5309-52F6-4F84-A534-00E4277DD864}" srcOrd="6" destOrd="0" presId="urn:microsoft.com/office/officeart/2018/2/layout/IconLabelDescriptionList"/>
    <dgm:cxn modelId="{4C47BAA0-DD12-DB40-8E70-4696DBC97F3E}" type="presParOf" srcId="{B12F5309-52F6-4F84-A534-00E4277DD864}" destId="{A20C554A-213B-43DC-B9DF-80CA04429662}" srcOrd="0" destOrd="0" presId="urn:microsoft.com/office/officeart/2018/2/layout/IconLabelDescriptionList"/>
    <dgm:cxn modelId="{C1F4CAF0-F955-7043-950C-805AE7E3D5D4}" type="presParOf" srcId="{B12F5309-52F6-4F84-A534-00E4277DD864}" destId="{DDA6960C-1D89-4400-8D8E-DD6212FA379E}" srcOrd="1" destOrd="0" presId="urn:microsoft.com/office/officeart/2018/2/layout/IconLabelDescriptionList"/>
    <dgm:cxn modelId="{1D15B6D3-CE21-5A40-A436-1C4EE2F574F5}" type="presParOf" srcId="{B12F5309-52F6-4F84-A534-00E4277DD864}" destId="{9C65132D-7EAB-471B-BADC-3301806787F1}" srcOrd="2" destOrd="0" presId="urn:microsoft.com/office/officeart/2018/2/layout/IconLabelDescriptionList"/>
    <dgm:cxn modelId="{4B0BD9F7-36DC-B643-8431-9AF219AC6A06}" type="presParOf" srcId="{B12F5309-52F6-4F84-A534-00E4277DD864}" destId="{65459CEE-F68B-4D0F-89C7-E1A70D238901}" srcOrd="3" destOrd="0" presId="urn:microsoft.com/office/officeart/2018/2/layout/IconLabelDescriptionList"/>
    <dgm:cxn modelId="{A5286B01-8CA0-5A4C-B95A-7BE6DB39E30F}" type="presParOf" srcId="{B12F5309-52F6-4F84-A534-00E4277DD864}" destId="{2A5B4CEA-7A68-4EED-9BFC-8D799CE70AC5}" srcOrd="4" destOrd="0" presId="urn:microsoft.com/office/officeart/2018/2/layout/IconLabelDescriptionList"/>
    <dgm:cxn modelId="{C750C184-5336-F045-BA28-F1FCE93213B6}" type="presParOf" srcId="{7679211E-DA4D-4637-9DD0-DF822422C982}" destId="{3F8CE584-090A-4C3C-8441-4C45C174DFB5}" srcOrd="7" destOrd="0" presId="urn:microsoft.com/office/officeart/2018/2/layout/IconLabelDescriptionList"/>
    <dgm:cxn modelId="{82E19CB1-AD87-1449-8E86-E716C488B2A1}" type="presParOf" srcId="{7679211E-DA4D-4637-9DD0-DF822422C982}" destId="{53CF94EA-10F8-424A-AE10-33AF6758EA82}" srcOrd="8" destOrd="0" presId="urn:microsoft.com/office/officeart/2018/2/layout/IconLabelDescriptionList"/>
    <dgm:cxn modelId="{DF20E685-5AB2-BB49-91E6-658E147D56D7}" type="presParOf" srcId="{53CF94EA-10F8-424A-AE10-33AF6758EA82}" destId="{BB8E4ED9-3F65-43DA-96BF-C47FFA2880CC}" srcOrd="0" destOrd="0" presId="urn:microsoft.com/office/officeart/2018/2/layout/IconLabelDescriptionList"/>
    <dgm:cxn modelId="{C9B0F61D-480A-344B-969E-B0582821B444}" type="presParOf" srcId="{53CF94EA-10F8-424A-AE10-33AF6758EA82}" destId="{B374A817-48B0-4A32-8C1A-0944ADBB0D39}" srcOrd="1" destOrd="0" presId="urn:microsoft.com/office/officeart/2018/2/layout/IconLabelDescriptionList"/>
    <dgm:cxn modelId="{01303F95-FA3E-9840-80E4-938DF69904FE}" type="presParOf" srcId="{53CF94EA-10F8-424A-AE10-33AF6758EA82}" destId="{2F5781A6-5C83-48C9-87C4-3EA082751715}" srcOrd="2" destOrd="0" presId="urn:microsoft.com/office/officeart/2018/2/layout/IconLabelDescriptionList"/>
    <dgm:cxn modelId="{E50469D6-9CA4-B14F-B0E4-B8A95DA30A51}" type="presParOf" srcId="{53CF94EA-10F8-424A-AE10-33AF6758EA82}" destId="{CF33BEC0-F753-40CA-BCC6-BD7459739D74}" srcOrd="3" destOrd="0" presId="urn:microsoft.com/office/officeart/2018/2/layout/IconLabelDescriptionList"/>
    <dgm:cxn modelId="{240A01A4-0220-9744-AE4E-73942F38E5D7}" type="presParOf" srcId="{53CF94EA-10F8-424A-AE10-33AF6758EA82}" destId="{95E27013-4864-43BC-A57A-4F2C6E6D83FD}"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E9834-205E-4112-8384-1B100F4673DF}">
      <dsp:nvSpPr>
        <dsp:cNvPr id="0" name=""/>
        <dsp:cNvSpPr/>
      </dsp:nvSpPr>
      <dsp:spPr>
        <a:xfrm>
          <a:off x="3557" y="196674"/>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A7EBB-C629-41B0-A360-A821FF58DDB8}">
      <dsp:nvSpPr>
        <dsp:cNvPr id="0" name=""/>
        <dsp:cNvSpPr/>
      </dsp:nvSpPr>
      <dsp:spPr>
        <a:xfrm>
          <a:off x="3557" y="1004624"/>
          <a:ext cx="1843593" cy="174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If </a:t>
          </a:r>
          <a:r>
            <a:rPr lang="en-IN" sz="1400" kern="1200" dirty="0"/>
            <a:t>want to explore a dataset stored in a CSV on your computer. Pandas will extract the data from that CSV into a DataFrame — a table, basically — then let you do things like:</a:t>
          </a:r>
          <a:endParaRPr lang="en-US" sz="1400" kern="1200" dirty="0"/>
        </a:p>
      </dsp:txBody>
      <dsp:txXfrm>
        <a:off x="3557" y="1004624"/>
        <a:ext cx="1843593" cy="1741500"/>
      </dsp:txXfrm>
    </dsp:sp>
    <dsp:sp modelId="{AD0AC9CA-8385-41EB-8B22-72DEC2BA8903}">
      <dsp:nvSpPr>
        <dsp:cNvPr id="0" name=""/>
        <dsp:cNvSpPr/>
      </dsp:nvSpPr>
      <dsp:spPr>
        <a:xfrm>
          <a:off x="3557" y="2821795"/>
          <a:ext cx="1843593" cy="1158426"/>
        </a:xfrm>
        <a:prstGeom prst="rect">
          <a:avLst/>
        </a:prstGeom>
        <a:noFill/>
        <a:ln>
          <a:noFill/>
        </a:ln>
        <a:effectLst/>
      </dsp:spPr>
      <dsp:style>
        <a:lnRef idx="0">
          <a:scrgbClr r="0" g="0" b="0"/>
        </a:lnRef>
        <a:fillRef idx="0">
          <a:scrgbClr r="0" g="0" b="0"/>
        </a:fillRef>
        <a:effectRef idx="0">
          <a:scrgbClr r="0" g="0" b="0"/>
        </a:effectRef>
        <a:fontRef idx="minor"/>
      </dsp:style>
    </dsp:sp>
    <dsp:sp modelId="{B8FB2B3A-4214-4E59-9FCA-723F126DB8C5}">
      <dsp:nvSpPr>
        <dsp:cNvPr id="0" name=""/>
        <dsp:cNvSpPr/>
      </dsp:nvSpPr>
      <dsp:spPr>
        <a:xfrm>
          <a:off x="2169780" y="196674"/>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2519D3-11AB-47EA-9B2B-62D9BC949135}">
      <dsp:nvSpPr>
        <dsp:cNvPr id="0" name=""/>
        <dsp:cNvSpPr/>
      </dsp:nvSpPr>
      <dsp:spPr>
        <a:xfrm>
          <a:off x="2169780" y="1004624"/>
          <a:ext cx="1843593" cy="174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IN" sz="1400" kern="1200" dirty="0"/>
            <a:t>Calculate statistics and answer questions about the data, like</a:t>
          </a:r>
          <a:endParaRPr lang="en-US" sz="1400" kern="1200" dirty="0"/>
        </a:p>
      </dsp:txBody>
      <dsp:txXfrm>
        <a:off x="2169780" y="1004624"/>
        <a:ext cx="1843593" cy="1741500"/>
      </dsp:txXfrm>
    </dsp:sp>
    <dsp:sp modelId="{133B4582-F96E-4ECB-98B3-7444D0652C69}">
      <dsp:nvSpPr>
        <dsp:cNvPr id="0" name=""/>
        <dsp:cNvSpPr/>
      </dsp:nvSpPr>
      <dsp:spPr>
        <a:xfrm>
          <a:off x="2096350" y="1897973"/>
          <a:ext cx="1843593" cy="115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IN" sz="1100" kern="1200" dirty="0"/>
            <a:t>*What's the average, median, max, or min of each column?</a:t>
          </a:r>
          <a:endParaRPr lang="en-US" sz="1100" kern="1200" dirty="0"/>
        </a:p>
        <a:p>
          <a:pPr marL="0" lvl="0" indent="0" algn="l" defTabSz="488950">
            <a:lnSpc>
              <a:spcPct val="100000"/>
            </a:lnSpc>
            <a:spcBef>
              <a:spcPct val="0"/>
            </a:spcBef>
            <a:spcAft>
              <a:spcPct val="35000"/>
            </a:spcAft>
            <a:buNone/>
          </a:pPr>
          <a:r>
            <a:rPr lang="en-IN" sz="1100" kern="1200" dirty="0"/>
            <a:t>*Does column A correlate with column B?</a:t>
          </a:r>
          <a:endParaRPr lang="en-US" sz="1100" kern="1200" dirty="0"/>
        </a:p>
        <a:p>
          <a:pPr marL="0" lvl="0" indent="0" algn="l" defTabSz="488950">
            <a:lnSpc>
              <a:spcPct val="100000"/>
            </a:lnSpc>
            <a:spcBef>
              <a:spcPct val="0"/>
            </a:spcBef>
            <a:spcAft>
              <a:spcPct val="35000"/>
            </a:spcAft>
            <a:buNone/>
          </a:pPr>
          <a:r>
            <a:rPr lang="en-IN" sz="1100" kern="1200" dirty="0"/>
            <a:t>*What does the distribution of data in column C look like?</a:t>
          </a:r>
          <a:endParaRPr lang="en-US" sz="1100" kern="1200" dirty="0"/>
        </a:p>
      </dsp:txBody>
      <dsp:txXfrm>
        <a:off x="2096350" y="1897973"/>
        <a:ext cx="1843593" cy="1158426"/>
      </dsp:txXfrm>
    </dsp:sp>
    <dsp:sp modelId="{CB7C1C3C-B04D-4114-85E7-1D9A192A3978}">
      <dsp:nvSpPr>
        <dsp:cNvPr id="0" name=""/>
        <dsp:cNvSpPr/>
      </dsp:nvSpPr>
      <dsp:spPr>
        <a:xfrm>
          <a:off x="4336003" y="196674"/>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FE9023-DEC2-424E-89C8-5BEA31F93DF6}">
      <dsp:nvSpPr>
        <dsp:cNvPr id="0" name=""/>
        <dsp:cNvSpPr/>
      </dsp:nvSpPr>
      <dsp:spPr>
        <a:xfrm>
          <a:off x="4336003" y="1004624"/>
          <a:ext cx="1843593" cy="174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IN" sz="1400" kern="1200" dirty="0"/>
            <a:t>Clean the data by doing things like removing missing values and filtering rows or columns by some criteria</a:t>
          </a:r>
          <a:endParaRPr lang="en-US" sz="1400" kern="1200" dirty="0"/>
        </a:p>
      </dsp:txBody>
      <dsp:txXfrm>
        <a:off x="4336003" y="1004624"/>
        <a:ext cx="1843593" cy="1741500"/>
      </dsp:txXfrm>
    </dsp:sp>
    <dsp:sp modelId="{1BB08C8F-927C-4646-B8CB-6C4FF68FCEA9}">
      <dsp:nvSpPr>
        <dsp:cNvPr id="0" name=""/>
        <dsp:cNvSpPr/>
      </dsp:nvSpPr>
      <dsp:spPr>
        <a:xfrm>
          <a:off x="4336003" y="2821795"/>
          <a:ext cx="1843593" cy="1158426"/>
        </a:xfrm>
        <a:prstGeom prst="rect">
          <a:avLst/>
        </a:prstGeom>
        <a:noFill/>
        <a:ln>
          <a:noFill/>
        </a:ln>
        <a:effectLst/>
      </dsp:spPr>
      <dsp:style>
        <a:lnRef idx="0">
          <a:scrgbClr r="0" g="0" b="0"/>
        </a:lnRef>
        <a:fillRef idx="0">
          <a:scrgbClr r="0" g="0" b="0"/>
        </a:fillRef>
        <a:effectRef idx="0">
          <a:scrgbClr r="0" g="0" b="0"/>
        </a:effectRef>
        <a:fontRef idx="minor"/>
      </dsp:style>
    </dsp:sp>
    <dsp:sp modelId="{A20C554A-213B-43DC-B9DF-80CA04429662}">
      <dsp:nvSpPr>
        <dsp:cNvPr id="0" name=""/>
        <dsp:cNvSpPr/>
      </dsp:nvSpPr>
      <dsp:spPr>
        <a:xfrm>
          <a:off x="6502225" y="196674"/>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65132D-7EAB-471B-BADC-3301806787F1}">
      <dsp:nvSpPr>
        <dsp:cNvPr id="0" name=""/>
        <dsp:cNvSpPr/>
      </dsp:nvSpPr>
      <dsp:spPr>
        <a:xfrm>
          <a:off x="6502225" y="1004624"/>
          <a:ext cx="1843593" cy="174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IN" sz="1400" kern="1200" dirty="0"/>
            <a:t>Visualize the data with help from Matplotlib. Plot bars, lines, histograms, bubbles, and more.</a:t>
          </a:r>
          <a:endParaRPr lang="en-US" sz="1400" kern="1200" dirty="0"/>
        </a:p>
      </dsp:txBody>
      <dsp:txXfrm>
        <a:off x="6502225" y="1004624"/>
        <a:ext cx="1843593" cy="1741500"/>
      </dsp:txXfrm>
    </dsp:sp>
    <dsp:sp modelId="{2A5B4CEA-7A68-4EED-9BFC-8D799CE70AC5}">
      <dsp:nvSpPr>
        <dsp:cNvPr id="0" name=""/>
        <dsp:cNvSpPr/>
      </dsp:nvSpPr>
      <dsp:spPr>
        <a:xfrm>
          <a:off x="6502225" y="2821795"/>
          <a:ext cx="1843593" cy="1158426"/>
        </a:xfrm>
        <a:prstGeom prst="rect">
          <a:avLst/>
        </a:prstGeom>
        <a:noFill/>
        <a:ln>
          <a:noFill/>
        </a:ln>
        <a:effectLst/>
      </dsp:spPr>
      <dsp:style>
        <a:lnRef idx="0">
          <a:scrgbClr r="0" g="0" b="0"/>
        </a:lnRef>
        <a:fillRef idx="0">
          <a:scrgbClr r="0" g="0" b="0"/>
        </a:fillRef>
        <a:effectRef idx="0">
          <a:scrgbClr r="0" g="0" b="0"/>
        </a:effectRef>
        <a:fontRef idx="minor"/>
      </dsp:style>
    </dsp:sp>
    <dsp:sp modelId="{BB8E4ED9-3F65-43DA-96BF-C47FFA2880CC}">
      <dsp:nvSpPr>
        <dsp:cNvPr id="0" name=""/>
        <dsp:cNvSpPr/>
      </dsp:nvSpPr>
      <dsp:spPr>
        <a:xfrm>
          <a:off x="8668448" y="196674"/>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5781A6-5C83-48C9-87C4-3EA082751715}">
      <dsp:nvSpPr>
        <dsp:cNvPr id="0" name=""/>
        <dsp:cNvSpPr/>
      </dsp:nvSpPr>
      <dsp:spPr>
        <a:xfrm>
          <a:off x="8668448" y="1004624"/>
          <a:ext cx="1843593" cy="174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IN" sz="1400" kern="1200" dirty="0"/>
            <a:t>Store the cleaned, transformed data back into a CSV, other file or database</a:t>
          </a:r>
          <a:endParaRPr lang="en-US" sz="1400" kern="1200" dirty="0"/>
        </a:p>
      </dsp:txBody>
      <dsp:txXfrm>
        <a:off x="8668448" y="1004624"/>
        <a:ext cx="1843593" cy="1741500"/>
      </dsp:txXfrm>
    </dsp:sp>
    <dsp:sp modelId="{95E27013-4864-43BC-A57A-4F2C6E6D83FD}">
      <dsp:nvSpPr>
        <dsp:cNvPr id="0" name=""/>
        <dsp:cNvSpPr/>
      </dsp:nvSpPr>
      <dsp:spPr>
        <a:xfrm>
          <a:off x="8668448" y="2821795"/>
          <a:ext cx="1843593" cy="115842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E3DCB-C319-2F4D-962B-424ED9195C12}" type="datetimeFigureOut">
              <a:rPr lang="en-US" smtClean="0"/>
              <a:t>8/15/21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5DC461-171A-3C4E-A119-9A07E593EEC2}" type="slidenum">
              <a:rPr lang="en-US" smtClean="0"/>
              <a:t>‹#›</a:t>
            </a:fld>
            <a:endParaRPr lang="en-US"/>
          </a:p>
        </p:txBody>
      </p:sp>
    </p:spTree>
    <p:extLst>
      <p:ext uri="{BB962C8B-B14F-4D97-AF65-F5344CB8AC3E}">
        <p14:creationId xmlns:p14="http://schemas.microsoft.com/office/powerpoint/2010/main" val="3422980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DC461-171A-3C4E-A119-9A07E593EEC2}" type="slidenum">
              <a:rPr lang="en-US" smtClean="0"/>
              <a:t>4</a:t>
            </a:fld>
            <a:endParaRPr lang="en-US"/>
          </a:p>
        </p:txBody>
      </p:sp>
    </p:spTree>
    <p:extLst>
      <p:ext uri="{BB962C8B-B14F-4D97-AF65-F5344CB8AC3E}">
        <p14:creationId xmlns:p14="http://schemas.microsoft.com/office/powerpoint/2010/main" val="2944364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C5C5E-E160-0844-A553-A619A793E35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0620C9B-E1D4-7E49-9CDD-ED2B7D384C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DCB8669-487C-944D-9938-08D68C6284A0}"/>
              </a:ext>
            </a:extLst>
          </p:cNvPr>
          <p:cNvSpPr>
            <a:spLocks noGrp="1"/>
          </p:cNvSpPr>
          <p:nvPr>
            <p:ph type="dt" sz="half" idx="10"/>
          </p:nvPr>
        </p:nvSpPr>
        <p:spPr/>
        <p:txBody>
          <a:bodyPr/>
          <a:lstStyle/>
          <a:p>
            <a:fld id="{28F77886-E7DE-7C4F-8274-504AE3B49339}" type="datetimeFigureOut">
              <a:rPr lang="en-US" smtClean="0"/>
              <a:t>8/15/21</a:t>
            </a:fld>
            <a:endParaRPr lang="en-US"/>
          </a:p>
        </p:txBody>
      </p:sp>
      <p:sp>
        <p:nvSpPr>
          <p:cNvPr id="5" name="Footer Placeholder 4">
            <a:extLst>
              <a:ext uri="{FF2B5EF4-FFF2-40B4-BE49-F238E27FC236}">
                <a16:creationId xmlns:a16="http://schemas.microsoft.com/office/drawing/2014/main" id="{5A7E883A-FD43-E74E-A2F0-B8C778F36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764FD-2FBE-8845-AAFE-B3EA566B941C}"/>
              </a:ext>
            </a:extLst>
          </p:cNvPr>
          <p:cNvSpPr>
            <a:spLocks noGrp="1"/>
          </p:cNvSpPr>
          <p:nvPr>
            <p:ph type="sldNum" sz="quarter" idx="12"/>
          </p:nvPr>
        </p:nvSpPr>
        <p:spPr/>
        <p:txBody>
          <a:bodyPr/>
          <a:lstStyle/>
          <a:p>
            <a:fld id="{DBE00F4D-422D-4749-9218-1262C40E19B9}" type="slidenum">
              <a:rPr lang="en-US" smtClean="0"/>
              <a:t>‹#›</a:t>
            </a:fld>
            <a:endParaRPr lang="en-US"/>
          </a:p>
        </p:txBody>
      </p:sp>
    </p:spTree>
    <p:extLst>
      <p:ext uri="{BB962C8B-B14F-4D97-AF65-F5344CB8AC3E}">
        <p14:creationId xmlns:p14="http://schemas.microsoft.com/office/powerpoint/2010/main" val="766757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1B45-0345-BB4A-A404-03718053B2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B1D0D76-7FD8-C144-BFF1-BA2E0571B09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33ADEA6-BF65-C248-9A7B-517884C5517A}"/>
              </a:ext>
            </a:extLst>
          </p:cNvPr>
          <p:cNvSpPr>
            <a:spLocks noGrp="1"/>
          </p:cNvSpPr>
          <p:nvPr>
            <p:ph type="dt" sz="half" idx="10"/>
          </p:nvPr>
        </p:nvSpPr>
        <p:spPr/>
        <p:txBody>
          <a:bodyPr/>
          <a:lstStyle/>
          <a:p>
            <a:fld id="{28F77886-E7DE-7C4F-8274-504AE3B49339}" type="datetimeFigureOut">
              <a:rPr lang="en-US" smtClean="0"/>
              <a:t>8/15/21</a:t>
            </a:fld>
            <a:endParaRPr lang="en-US"/>
          </a:p>
        </p:txBody>
      </p:sp>
      <p:sp>
        <p:nvSpPr>
          <p:cNvPr id="5" name="Footer Placeholder 4">
            <a:extLst>
              <a:ext uri="{FF2B5EF4-FFF2-40B4-BE49-F238E27FC236}">
                <a16:creationId xmlns:a16="http://schemas.microsoft.com/office/drawing/2014/main" id="{444328C8-3B2D-794A-BB1F-6C57E0A57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5AED5-4F47-E04D-A6BD-B6A764C5877A}"/>
              </a:ext>
            </a:extLst>
          </p:cNvPr>
          <p:cNvSpPr>
            <a:spLocks noGrp="1"/>
          </p:cNvSpPr>
          <p:nvPr>
            <p:ph type="sldNum" sz="quarter" idx="12"/>
          </p:nvPr>
        </p:nvSpPr>
        <p:spPr/>
        <p:txBody>
          <a:bodyPr/>
          <a:lstStyle/>
          <a:p>
            <a:fld id="{DBE00F4D-422D-4749-9218-1262C40E19B9}" type="slidenum">
              <a:rPr lang="en-US" smtClean="0"/>
              <a:t>‹#›</a:t>
            </a:fld>
            <a:endParaRPr lang="en-US"/>
          </a:p>
        </p:txBody>
      </p:sp>
    </p:spTree>
    <p:extLst>
      <p:ext uri="{BB962C8B-B14F-4D97-AF65-F5344CB8AC3E}">
        <p14:creationId xmlns:p14="http://schemas.microsoft.com/office/powerpoint/2010/main" val="14659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09AD33-21F8-AF43-8C77-BF6A05BEA6C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0EBA5AB-F060-864A-A701-9E4384F01C8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4BCF73-04A4-3A44-8D2E-62EF26E4C51D}"/>
              </a:ext>
            </a:extLst>
          </p:cNvPr>
          <p:cNvSpPr>
            <a:spLocks noGrp="1"/>
          </p:cNvSpPr>
          <p:nvPr>
            <p:ph type="dt" sz="half" idx="10"/>
          </p:nvPr>
        </p:nvSpPr>
        <p:spPr/>
        <p:txBody>
          <a:bodyPr/>
          <a:lstStyle/>
          <a:p>
            <a:fld id="{28F77886-E7DE-7C4F-8274-504AE3B49339}" type="datetimeFigureOut">
              <a:rPr lang="en-US" smtClean="0"/>
              <a:t>8/15/21</a:t>
            </a:fld>
            <a:endParaRPr lang="en-US"/>
          </a:p>
        </p:txBody>
      </p:sp>
      <p:sp>
        <p:nvSpPr>
          <p:cNvPr id="5" name="Footer Placeholder 4">
            <a:extLst>
              <a:ext uri="{FF2B5EF4-FFF2-40B4-BE49-F238E27FC236}">
                <a16:creationId xmlns:a16="http://schemas.microsoft.com/office/drawing/2014/main" id="{21DAECA9-C0CB-7243-B425-A5729D2BE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500EA-2A27-5047-8783-4E5CC99B47E9}"/>
              </a:ext>
            </a:extLst>
          </p:cNvPr>
          <p:cNvSpPr>
            <a:spLocks noGrp="1"/>
          </p:cNvSpPr>
          <p:nvPr>
            <p:ph type="sldNum" sz="quarter" idx="12"/>
          </p:nvPr>
        </p:nvSpPr>
        <p:spPr/>
        <p:txBody>
          <a:bodyPr/>
          <a:lstStyle/>
          <a:p>
            <a:fld id="{DBE00F4D-422D-4749-9218-1262C40E19B9}" type="slidenum">
              <a:rPr lang="en-US" smtClean="0"/>
              <a:t>‹#›</a:t>
            </a:fld>
            <a:endParaRPr lang="en-US"/>
          </a:p>
        </p:txBody>
      </p:sp>
    </p:spTree>
    <p:extLst>
      <p:ext uri="{BB962C8B-B14F-4D97-AF65-F5344CB8AC3E}">
        <p14:creationId xmlns:p14="http://schemas.microsoft.com/office/powerpoint/2010/main" val="2170236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5988-21DE-054E-8BD9-A7C0E340015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D3D7359-55CA-414F-A900-22F8BDD9A46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13518E-A4EC-8F4D-88CA-F1C7621B208D}"/>
              </a:ext>
            </a:extLst>
          </p:cNvPr>
          <p:cNvSpPr>
            <a:spLocks noGrp="1"/>
          </p:cNvSpPr>
          <p:nvPr>
            <p:ph type="dt" sz="half" idx="10"/>
          </p:nvPr>
        </p:nvSpPr>
        <p:spPr/>
        <p:txBody>
          <a:bodyPr/>
          <a:lstStyle/>
          <a:p>
            <a:fld id="{28F77886-E7DE-7C4F-8274-504AE3B49339}" type="datetimeFigureOut">
              <a:rPr lang="en-US" smtClean="0"/>
              <a:t>8/15/21</a:t>
            </a:fld>
            <a:endParaRPr lang="en-US"/>
          </a:p>
        </p:txBody>
      </p:sp>
      <p:sp>
        <p:nvSpPr>
          <p:cNvPr id="5" name="Footer Placeholder 4">
            <a:extLst>
              <a:ext uri="{FF2B5EF4-FFF2-40B4-BE49-F238E27FC236}">
                <a16:creationId xmlns:a16="http://schemas.microsoft.com/office/drawing/2014/main" id="{F64F1B90-7BE5-2045-ABF3-C06C29AC7D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9DFC7-2800-9243-BC7E-BA33E7E31727}"/>
              </a:ext>
            </a:extLst>
          </p:cNvPr>
          <p:cNvSpPr>
            <a:spLocks noGrp="1"/>
          </p:cNvSpPr>
          <p:nvPr>
            <p:ph type="sldNum" sz="quarter" idx="12"/>
          </p:nvPr>
        </p:nvSpPr>
        <p:spPr/>
        <p:txBody>
          <a:bodyPr/>
          <a:lstStyle/>
          <a:p>
            <a:fld id="{DBE00F4D-422D-4749-9218-1262C40E19B9}" type="slidenum">
              <a:rPr lang="en-US" smtClean="0"/>
              <a:t>‹#›</a:t>
            </a:fld>
            <a:endParaRPr lang="en-US"/>
          </a:p>
        </p:txBody>
      </p:sp>
    </p:spTree>
    <p:extLst>
      <p:ext uri="{BB962C8B-B14F-4D97-AF65-F5344CB8AC3E}">
        <p14:creationId xmlns:p14="http://schemas.microsoft.com/office/powerpoint/2010/main" val="403033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FA2F-8CB4-DE48-B532-21B95A3AAF0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0AFCA69-A650-AC4E-AB7C-F4ED5A29EE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F74A5D2-2406-A443-93B2-4A1F40599527}"/>
              </a:ext>
            </a:extLst>
          </p:cNvPr>
          <p:cNvSpPr>
            <a:spLocks noGrp="1"/>
          </p:cNvSpPr>
          <p:nvPr>
            <p:ph type="dt" sz="half" idx="10"/>
          </p:nvPr>
        </p:nvSpPr>
        <p:spPr/>
        <p:txBody>
          <a:bodyPr/>
          <a:lstStyle/>
          <a:p>
            <a:fld id="{28F77886-E7DE-7C4F-8274-504AE3B49339}" type="datetimeFigureOut">
              <a:rPr lang="en-US" smtClean="0"/>
              <a:t>8/15/21</a:t>
            </a:fld>
            <a:endParaRPr lang="en-US"/>
          </a:p>
        </p:txBody>
      </p:sp>
      <p:sp>
        <p:nvSpPr>
          <p:cNvPr id="5" name="Footer Placeholder 4">
            <a:extLst>
              <a:ext uri="{FF2B5EF4-FFF2-40B4-BE49-F238E27FC236}">
                <a16:creationId xmlns:a16="http://schemas.microsoft.com/office/drawing/2014/main" id="{13EB6036-9D64-9741-A63D-EDD7AA4C62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7A8440-91A7-DB42-ADDE-DA2D8F34ECE7}"/>
              </a:ext>
            </a:extLst>
          </p:cNvPr>
          <p:cNvSpPr>
            <a:spLocks noGrp="1"/>
          </p:cNvSpPr>
          <p:nvPr>
            <p:ph type="sldNum" sz="quarter" idx="12"/>
          </p:nvPr>
        </p:nvSpPr>
        <p:spPr/>
        <p:txBody>
          <a:bodyPr/>
          <a:lstStyle/>
          <a:p>
            <a:fld id="{DBE00F4D-422D-4749-9218-1262C40E19B9}" type="slidenum">
              <a:rPr lang="en-US" smtClean="0"/>
              <a:t>‹#›</a:t>
            </a:fld>
            <a:endParaRPr lang="en-US"/>
          </a:p>
        </p:txBody>
      </p:sp>
    </p:spTree>
    <p:extLst>
      <p:ext uri="{BB962C8B-B14F-4D97-AF65-F5344CB8AC3E}">
        <p14:creationId xmlns:p14="http://schemas.microsoft.com/office/powerpoint/2010/main" val="951009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6A0A-436D-DF47-964A-91D4195591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DC7DC2-7664-AF45-A658-579B9EBB1BE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E9413EB-208A-A447-971E-6483E330E0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9C653F1-0CE6-7047-979D-A1D9B0FA06D9}"/>
              </a:ext>
            </a:extLst>
          </p:cNvPr>
          <p:cNvSpPr>
            <a:spLocks noGrp="1"/>
          </p:cNvSpPr>
          <p:nvPr>
            <p:ph type="dt" sz="half" idx="10"/>
          </p:nvPr>
        </p:nvSpPr>
        <p:spPr/>
        <p:txBody>
          <a:bodyPr/>
          <a:lstStyle/>
          <a:p>
            <a:fld id="{28F77886-E7DE-7C4F-8274-504AE3B49339}" type="datetimeFigureOut">
              <a:rPr lang="en-US" smtClean="0"/>
              <a:t>8/15/21</a:t>
            </a:fld>
            <a:endParaRPr lang="en-US"/>
          </a:p>
        </p:txBody>
      </p:sp>
      <p:sp>
        <p:nvSpPr>
          <p:cNvPr id="6" name="Footer Placeholder 5">
            <a:extLst>
              <a:ext uri="{FF2B5EF4-FFF2-40B4-BE49-F238E27FC236}">
                <a16:creationId xmlns:a16="http://schemas.microsoft.com/office/drawing/2014/main" id="{B9B0B3FE-8DED-9F44-9ED3-AD6B44AA4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18F58-F096-4446-BDBF-4F8763BE083D}"/>
              </a:ext>
            </a:extLst>
          </p:cNvPr>
          <p:cNvSpPr>
            <a:spLocks noGrp="1"/>
          </p:cNvSpPr>
          <p:nvPr>
            <p:ph type="sldNum" sz="quarter" idx="12"/>
          </p:nvPr>
        </p:nvSpPr>
        <p:spPr/>
        <p:txBody>
          <a:bodyPr/>
          <a:lstStyle/>
          <a:p>
            <a:fld id="{DBE00F4D-422D-4749-9218-1262C40E19B9}" type="slidenum">
              <a:rPr lang="en-US" smtClean="0"/>
              <a:t>‹#›</a:t>
            </a:fld>
            <a:endParaRPr lang="en-US"/>
          </a:p>
        </p:txBody>
      </p:sp>
    </p:spTree>
    <p:extLst>
      <p:ext uri="{BB962C8B-B14F-4D97-AF65-F5344CB8AC3E}">
        <p14:creationId xmlns:p14="http://schemas.microsoft.com/office/powerpoint/2010/main" val="10655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C195-984B-BD41-A389-CCF88BF4A60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0FA2008-3629-3A4D-8454-1BA066C91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F6F375C-9AF6-264B-BE99-DF333EE4127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6515D57-906F-E94A-9AE9-6FF717445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543714D-D27F-AF4A-8830-7722632BF1A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CCCBCED-ED06-8749-8FFC-0F4E79DB381D}"/>
              </a:ext>
            </a:extLst>
          </p:cNvPr>
          <p:cNvSpPr>
            <a:spLocks noGrp="1"/>
          </p:cNvSpPr>
          <p:nvPr>
            <p:ph type="dt" sz="half" idx="10"/>
          </p:nvPr>
        </p:nvSpPr>
        <p:spPr/>
        <p:txBody>
          <a:bodyPr/>
          <a:lstStyle/>
          <a:p>
            <a:fld id="{28F77886-E7DE-7C4F-8274-504AE3B49339}" type="datetimeFigureOut">
              <a:rPr lang="en-US" smtClean="0"/>
              <a:t>8/15/21</a:t>
            </a:fld>
            <a:endParaRPr lang="en-US"/>
          </a:p>
        </p:txBody>
      </p:sp>
      <p:sp>
        <p:nvSpPr>
          <p:cNvPr id="8" name="Footer Placeholder 7">
            <a:extLst>
              <a:ext uri="{FF2B5EF4-FFF2-40B4-BE49-F238E27FC236}">
                <a16:creationId xmlns:a16="http://schemas.microsoft.com/office/drawing/2014/main" id="{641B9C44-E1B7-A844-8657-6AE497F460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D82FAB-AAA1-F648-9EF9-2FFD8508122A}"/>
              </a:ext>
            </a:extLst>
          </p:cNvPr>
          <p:cNvSpPr>
            <a:spLocks noGrp="1"/>
          </p:cNvSpPr>
          <p:nvPr>
            <p:ph type="sldNum" sz="quarter" idx="12"/>
          </p:nvPr>
        </p:nvSpPr>
        <p:spPr/>
        <p:txBody>
          <a:bodyPr/>
          <a:lstStyle/>
          <a:p>
            <a:fld id="{DBE00F4D-422D-4749-9218-1262C40E19B9}" type="slidenum">
              <a:rPr lang="en-US" smtClean="0"/>
              <a:t>‹#›</a:t>
            </a:fld>
            <a:endParaRPr lang="en-US"/>
          </a:p>
        </p:txBody>
      </p:sp>
    </p:spTree>
    <p:extLst>
      <p:ext uri="{BB962C8B-B14F-4D97-AF65-F5344CB8AC3E}">
        <p14:creationId xmlns:p14="http://schemas.microsoft.com/office/powerpoint/2010/main" val="3169155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AA58-4518-FF45-89D3-CBD9ECF7F77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EAC25C0-943F-EE49-AC43-1180DE6BFBED}"/>
              </a:ext>
            </a:extLst>
          </p:cNvPr>
          <p:cNvSpPr>
            <a:spLocks noGrp="1"/>
          </p:cNvSpPr>
          <p:nvPr>
            <p:ph type="dt" sz="half" idx="10"/>
          </p:nvPr>
        </p:nvSpPr>
        <p:spPr/>
        <p:txBody>
          <a:bodyPr/>
          <a:lstStyle/>
          <a:p>
            <a:fld id="{28F77886-E7DE-7C4F-8274-504AE3B49339}" type="datetimeFigureOut">
              <a:rPr lang="en-US" smtClean="0"/>
              <a:t>8/15/21</a:t>
            </a:fld>
            <a:endParaRPr lang="en-US"/>
          </a:p>
        </p:txBody>
      </p:sp>
      <p:sp>
        <p:nvSpPr>
          <p:cNvPr id="4" name="Footer Placeholder 3">
            <a:extLst>
              <a:ext uri="{FF2B5EF4-FFF2-40B4-BE49-F238E27FC236}">
                <a16:creationId xmlns:a16="http://schemas.microsoft.com/office/drawing/2014/main" id="{ED0F7FE2-A83E-5646-AF23-D279EA2E34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D2DAEA-D63D-C34C-BD3D-75770CE2B57B}"/>
              </a:ext>
            </a:extLst>
          </p:cNvPr>
          <p:cNvSpPr>
            <a:spLocks noGrp="1"/>
          </p:cNvSpPr>
          <p:nvPr>
            <p:ph type="sldNum" sz="quarter" idx="12"/>
          </p:nvPr>
        </p:nvSpPr>
        <p:spPr/>
        <p:txBody>
          <a:bodyPr/>
          <a:lstStyle/>
          <a:p>
            <a:fld id="{DBE00F4D-422D-4749-9218-1262C40E19B9}" type="slidenum">
              <a:rPr lang="en-US" smtClean="0"/>
              <a:t>‹#›</a:t>
            </a:fld>
            <a:endParaRPr lang="en-US"/>
          </a:p>
        </p:txBody>
      </p:sp>
    </p:spTree>
    <p:extLst>
      <p:ext uri="{BB962C8B-B14F-4D97-AF65-F5344CB8AC3E}">
        <p14:creationId xmlns:p14="http://schemas.microsoft.com/office/powerpoint/2010/main" val="1904384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F8369F-543C-754C-B456-69018E19A819}"/>
              </a:ext>
            </a:extLst>
          </p:cNvPr>
          <p:cNvSpPr>
            <a:spLocks noGrp="1"/>
          </p:cNvSpPr>
          <p:nvPr>
            <p:ph type="dt" sz="half" idx="10"/>
          </p:nvPr>
        </p:nvSpPr>
        <p:spPr/>
        <p:txBody>
          <a:bodyPr/>
          <a:lstStyle/>
          <a:p>
            <a:fld id="{28F77886-E7DE-7C4F-8274-504AE3B49339}" type="datetimeFigureOut">
              <a:rPr lang="en-US" smtClean="0"/>
              <a:t>8/15/21</a:t>
            </a:fld>
            <a:endParaRPr lang="en-US"/>
          </a:p>
        </p:txBody>
      </p:sp>
      <p:sp>
        <p:nvSpPr>
          <p:cNvPr id="3" name="Footer Placeholder 2">
            <a:extLst>
              <a:ext uri="{FF2B5EF4-FFF2-40B4-BE49-F238E27FC236}">
                <a16:creationId xmlns:a16="http://schemas.microsoft.com/office/drawing/2014/main" id="{E1AC08AE-0A5E-E14D-BA19-FC20049E75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802C3C-C8EE-C64B-80E3-BBAAFEEC88EA}"/>
              </a:ext>
            </a:extLst>
          </p:cNvPr>
          <p:cNvSpPr>
            <a:spLocks noGrp="1"/>
          </p:cNvSpPr>
          <p:nvPr>
            <p:ph type="sldNum" sz="quarter" idx="12"/>
          </p:nvPr>
        </p:nvSpPr>
        <p:spPr/>
        <p:txBody>
          <a:bodyPr/>
          <a:lstStyle/>
          <a:p>
            <a:fld id="{DBE00F4D-422D-4749-9218-1262C40E19B9}" type="slidenum">
              <a:rPr lang="en-US" smtClean="0"/>
              <a:t>‹#›</a:t>
            </a:fld>
            <a:endParaRPr lang="en-US"/>
          </a:p>
        </p:txBody>
      </p:sp>
    </p:spTree>
    <p:extLst>
      <p:ext uri="{BB962C8B-B14F-4D97-AF65-F5344CB8AC3E}">
        <p14:creationId xmlns:p14="http://schemas.microsoft.com/office/powerpoint/2010/main" val="3119110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5FDA-872D-4740-80AA-71BC0B6E87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30B78E-B18F-8F48-B3E2-EABAD40ED4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E3D4226-59E3-5F4B-98AE-45B3537D8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ECF250-DE50-E64C-BC7F-DBFC3877B147}"/>
              </a:ext>
            </a:extLst>
          </p:cNvPr>
          <p:cNvSpPr>
            <a:spLocks noGrp="1"/>
          </p:cNvSpPr>
          <p:nvPr>
            <p:ph type="dt" sz="half" idx="10"/>
          </p:nvPr>
        </p:nvSpPr>
        <p:spPr/>
        <p:txBody>
          <a:bodyPr/>
          <a:lstStyle/>
          <a:p>
            <a:fld id="{28F77886-E7DE-7C4F-8274-504AE3B49339}" type="datetimeFigureOut">
              <a:rPr lang="en-US" smtClean="0"/>
              <a:t>8/15/21</a:t>
            </a:fld>
            <a:endParaRPr lang="en-US"/>
          </a:p>
        </p:txBody>
      </p:sp>
      <p:sp>
        <p:nvSpPr>
          <p:cNvPr id="6" name="Footer Placeholder 5">
            <a:extLst>
              <a:ext uri="{FF2B5EF4-FFF2-40B4-BE49-F238E27FC236}">
                <a16:creationId xmlns:a16="http://schemas.microsoft.com/office/drawing/2014/main" id="{84E510CD-6D8F-7946-BDF4-C251B318D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1CFE3-1483-CE4F-BF4B-263A0DFF5083}"/>
              </a:ext>
            </a:extLst>
          </p:cNvPr>
          <p:cNvSpPr>
            <a:spLocks noGrp="1"/>
          </p:cNvSpPr>
          <p:nvPr>
            <p:ph type="sldNum" sz="quarter" idx="12"/>
          </p:nvPr>
        </p:nvSpPr>
        <p:spPr/>
        <p:txBody>
          <a:bodyPr/>
          <a:lstStyle/>
          <a:p>
            <a:fld id="{DBE00F4D-422D-4749-9218-1262C40E19B9}" type="slidenum">
              <a:rPr lang="en-US" smtClean="0"/>
              <a:t>‹#›</a:t>
            </a:fld>
            <a:endParaRPr lang="en-US"/>
          </a:p>
        </p:txBody>
      </p:sp>
    </p:spTree>
    <p:extLst>
      <p:ext uri="{BB962C8B-B14F-4D97-AF65-F5344CB8AC3E}">
        <p14:creationId xmlns:p14="http://schemas.microsoft.com/office/powerpoint/2010/main" val="3350640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B804-CDB3-4347-A053-3680354BE90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36D945D-E103-AE48-A418-CB68CA0858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B29AB3-A40C-6644-926A-DF8822CD9E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2938A4-B7C5-244B-AA6C-02AB5C0408CC}"/>
              </a:ext>
            </a:extLst>
          </p:cNvPr>
          <p:cNvSpPr>
            <a:spLocks noGrp="1"/>
          </p:cNvSpPr>
          <p:nvPr>
            <p:ph type="dt" sz="half" idx="10"/>
          </p:nvPr>
        </p:nvSpPr>
        <p:spPr/>
        <p:txBody>
          <a:bodyPr/>
          <a:lstStyle/>
          <a:p>
            <a:fld id="{28F77886-E7DE-7C4F-8274-504AE3B49339}" type="datetimeFigureOut">
              <a:rPr lang="en-US" smtClean="0"/>
              <a:t>8/15/21</a:t>
            </a:fld>
            <a:endParaRPr lang="en-US"/>
          </a:p>
        </p:txBody>
      </p:sp>
      <p:sp>
        <p:nvSpPr>
          <p:cNvPr id="6" name="Footer Placeholder 5">
            <a:extLst>
              <a:ext uri="{FF2B5EF4-FFF2-40B4-BE49-F238E27FC236}">
                <a16:creationId xmlns:a16="http://schemas.microsoft.com/office/drawing/2014/main" id="{07B088B6-D91F-EE42-9009-310087BD29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CAE29A-AE67-5541-BB27-E5F94AD36D9C}"/>
              </a:ext>
            </a:extLst>
          </p:cNvPr>
          <p:cNvSpPr>
            <a:spLocks noGrp="1"/>
          </p:cNvSpPr>
          <p:nvPr>
            <p:ph type="sldNum" sz="quarter" idx="12"/>
          </p:nvPr>
        </p:nvSpPr>
        <p:spPr/>
        <p:txBody>
          <a:bodyPr/>
          <a:lstStyle/>
          <a:p>
            <a:fld id="{DBE00F4D-422D-4749-9218-1262C40E19B9}" type="slidenum">
              <a:rPr lang="en-US" smtClean="0"/>
              <a:t>‹#›</a:t>
            </a:fld>
            <a:endParaRPr lang="en-US"/>
          </a:p>
        </p:txBody>
      </p:sp>
    </p:spTree>
    <p:extLst>
      <p:ext uri="{BB962C8B-B14F-4D97-AF65-F5344CB8AC3E}">
        <p14:creationId xmlns:p14="http://schemas.microsoft.com/office/powerpoint/2010/main" val="3074092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5B7E7-7690-CE4C-852D-F056F0F36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92FA458-678B-5640-9002-412B340CE0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5D3C50-26BC-2E41-9894-A8AA47072D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F77886-E7DE-7C4F-8274-504AE3B49339}" type="datetimeFigureOut">
              <a:rPr lang="en-US" smtClean="0"/>
              <a:t>8/15/21</a:t>
            </a:fld>
            <a:endParaRPr lang="en-US"/>
          </a:p>
        </p:txBody>
      </p:sp>
      <p:sp>
        <p:nvSpPr>
          <p:cNvPr id="5" name="Footer Placeholder 4">
            <a:extLst>
              <a:ext uri="{FF2B5EF4-FFF2-40B4-BE49-F238E27FC236}">
                <a16:creationId xmlns:a16="http://schemas.microsoft.com/office/drawing/2014/main" id="{A0FA2BC0-394D-1443-947B-4D658137C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1811DA-BB44-9841-A169-5DA86E55DE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E00F4D-422D-4749-9218-1262C40E19B9}" type="slidenum">
              <a:rPr lang="en-US" smtClean="0"/>
              <a:t>‹#›</a:t>
            </a:fld>
            <a:endParaRPr lang="en-US"/>
          </a:p>
        </p:txBody>
      </p:sp>
    </p:spTree>
    <p:extLst>
      <p:ext uri="{BB962C8B-B14F-4D97-AF65-F5344CB8AC3E}">
        <p14:creationId xmlns:p14="http://schemas.microsoft.com/office/powerpoint/2010/main" val="3994790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17/06/relationships/model3d" Target="../media/model3d1.glb"/></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hyperlink" Target="https://www.learndatasci.com/tutorials/applied-introduction-to-numpy-python-tutoria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9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B913C4-00C5-F34B-B601-5DBAE2289601}"/>
              </a:ext>
            </a:extLst>
          </p:cNvPr>
          <p:cNvSpPr/>
          <p:nvPr/>
        </p:nvSpPr>
        <p:spPr>
          <a:xfrm>
            <a:off x="6746628" y="1783959"/>
            <a:ext cx="464525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kern="1200" cap="none" spc="0" dirty="0">
                <a:ln w="12700">
                  <a:solidFill>
                    <a:schemeClr val="tx2">
                      <a:lumMod val="75000"/>
                    </a:schemeClr>
                  </a:solidFill>
                  <a:prstDash val="solid"/>
                </a:ln>
                <a:solidFill>
                  <a:schemeClr val="bg1"/>
                </a:solidFill>
                <a:effectLst>
                  <a:glow rad="101600">
                    <a:schemeClr val="accent5">
                      <a:satMod val="175000"/>
                      <a:alpha val="40000"/>
                    </a:schemeClr>
                  </a:glow>
                  <a:outerShdw dist="38100" dir="2640000" algn="bl" rotWithShape="0">
                    <a:schemeClr val="tx2">
                      <a:lumMod val="75000"/>
                    </a:schemeClr>
                  </a:outerShdw>
                </a:effectLst>
                <a:latin typeface="+mj-lt"/>
                <a:ea typeface="+mj-ea"/>
                <a:cs typeface="+mj-cs"/>
              </a:rPr>
              <a:t>Introduction of Pandas and visualization</a:t>
            </a:r>
          </a:p>
        </p:txBody>
      </p:sp>
      <p:sp>
        <p:nvSpPr>
          <p:cNvPr id="3" name="Subtitle 2">
            <a:extLst>
              <a:ext uri="{FF2B5EF4-FFF2-40B4-BE49-F238E27FC236}">
                <a16:creationId xmlns:a16="http://schemas.microsoft.com/office/drawing/2014/main" id="{AC68F6FB-2367-7D49-B009-A0C161EFEAA8}"/>
              </a:ext>
            </a:extLst>
          </p:cNvPr>
          <p:cNvSpPr>
            <a:spLocks noGrp="1"/>
          </p:cNvSpPr>
          <p:nvPr>
            <p:ph type="subTitle" idx="1"/>
          </p:nvPr>
        </p:nvSpPr>
        <p:spPr>
          <a:xfrm>
            <a:off x="6746627" y="4750893"/>
            <a:ext cx="4645250" cy="1147863"/>
          </a:xfrm>
        </p:spPr>
        <p:txBody>
          <a:bodyPr vert="horz" lIns="91440" tIns="45720" rIns="91440" bIns="45720" rtlCol="0" anchor="t">
            <a:normAutofit/>
          </a:bodyPr>
          <a:lstStyle/>
          <a:p>
            <a:pPr algn="l"/>
            <a:r>
              <a:rPr lang="en-US" sz="2000" b="1" kern="1200">
                <a:solidFill>
                  <a:schemeClr val="bg1"/>
                </a:solidFill>
                <a:latin typeface="+mn-lt"/>
                <a:ea typeface="+mn-ea"/>
                <a:cs typeface="+mn-cs"/>
              </a:rPr>
              <a:t>By,</a:t>
            </a:r>
          </a:p>
          <a:p>
            <a:pPr algn="l"/>
            <a:r>
              <a:rPr lang="en-US" sz="2000" b="1" kern="1200">
                <a:solidFill>
                  <a:schemeClr val="bg1"/>
                </a:solidFill>
                <a:latin typeface="+mn-lt"/>
                <a:ea typeface="+mn-ea"/>
                <a:cs typeface="+mn-cs"/>
              </a:rPr>
              <a:t>Pratik Parate</a:t>
            </a:r>
          </a:p>
        </p:txBody>
      </p:sp>
      <p:sp>
        <p:nvSpPr>
          <p:cNvPr id="193" name="Freeform: Shape 19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Exploratory Data Analysis with pandas | by Roman Orac | Towards Data Science">
            <a:extLst>
              <a:ext uri="{FF2B5EF4-FFF2-40B4-BE49-F238E27FC236}">
                <a16:creationId xmlns:a16="http://schemas.microsoft.com/office/drawing/2014/main" id="{67134FC7-B131-0240-8E61-8325EAB6AE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9382" y="1479964"/>
            <a:ext cx="4047843" cy="252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844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65">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Rectangle 70">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14A02DB-9EA5-DE47-8C1A-44DB976FBA9A}"/>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Eg. For Creating DataFrame</a:t>
            </a:r>
          </a:p>
        </p:txBody>
      </p:sp>
      <p:sp>
        <p:nvSpPr>
          <p:cNvPr id="3" name="Content Placeholder 2">
            <a:extLst>
              <a:ext uri="{FF2B5EF4-FFF2-40B4-BE49-F238E27FC236}">
                <a16:creationId xmlns:a16="http://schemas.microsoft.com/office/drawing/2014/main" id="{2DB82CB2-BB33-9A43-AF15-AAE9C8567E7C}"/>
              </a:ext>
            </a:extLst>
          </p:cNvPr>
          <p:cNvSpPr>
            <a:spLocks noGrp="1"/>
          </p:cNvSpPr>
          <p:nvPr>
            <p:ph idx="1"/>
          </p:nvPr>
        </p:nvSpPr>
        <p:spPr>
          <a:xfrm>
            <a:off x="1424904" y="2494450"/>
            <a:ext cx="4053545" cy="3563159"/>
          </a:xfrm>
        </p:spPr>
        <p:txBody>
          <a:bodyPr>
            <a:normAutofit/>
          </a:bodyPr>
          <a:lstStyle/>
          <a:p>
            <a:r>
              <a:rPr lang="en-IN" sz="2200"/>
              <a:t>If we have a fruit stand that sells apples and oranges. We want to have a column for each fruit and a row for each customer purchase. To organize this as a dictionary for pandas we could do something like:</a:t>
            </a:r>
          </a:p>
          <a:p>
            <a:r>
              <a:rPr lang="en-IN" sz="2200"/>
              <a:t>And then pass it to the pandas DataFrame constructor:	</a:t>
            </a:r>
            <a:endParaRPr lang="en-US" sz="2200" dirty="0"/>
          </a:p>
        </p:txBody>
      </p:sp>
      <p:pic>
        <p:nvPicPr>
          <p:cNvPr id="4" name="Picture 3" descr="Graphical user interface, text, application, email&#10;&#10;Description automatically generated">
            <a:extLst>
              <a:ext uri="{FF2B5EF4-FFF2-40B4-BE49-F238E27FC236}">
                <a16:creationId xmlns:a16="http://schemas.microsoft.com/office/drawing/2014/main" id="{4B689CC6-60B7-494E-9C6B-4AFA2C0A93FC}"/>
              </a:ext>
            </a:extLst>
          </p:cNvPr>
          <p:cNvPicPr>
            <a:picLocks noChangeAspect="1"/>
          </p:cNvPicPr>
          <p:nvPr/>
        </p:nvPicPr>
        <p:blipFill rotWithShape="1">
          <a:blip r:embed="rId2"/>
          <a:srcRect r="-1" b="4453"/>
          <a:stretch/>
        </p:blipFill>
        <p:spPr>
          <a:xfrm>
            <a:off x="6098891" y="2812887"/>
            <a:ext cx="4923335" cy="2355933"/>
          </a:xfrm>
          <a:prstGeom prst="rect">
            <a:avLst/>
          </a:prstGeom>
        </p:spPr>
      </p:pic>
    </p:spTree>
    <p:extLst>
      <p:ext uri="{BB962C8B-B14F-4D97-AF65-F5344CB8AC3E}">
        <p14:creationId xmlns:p14="http://schemas.microsoft.com/office/powerpoint/2010/main" val="3177130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05EA24-AAF0-AA4B-A3C3-A6D91497346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IN" sz="2600" b="1">
                <a:solidFill>
                  <a:srgbClr val="FFFFFF"/>
                </a:solidFill>
              </a:rPr>
              <a:t>How did that work?</a:t>
            </a:r>
            <a:endParaRPr lang="en-US" sz="2600">
              <a:solidFill>
                <a:srgbClr val="FFFFFF"/>
              </a:solidFill>
            </a:endParaRPr>
          </a:p>
        </p:txBody>
      </p:sp>
      <p:pic>
        <p:nvPicPr>
          <p:cNvPr id="5" name="Picture 4">
            <a:extLst>
              <a:ext uri="{FF2B5EF4-FFF2-40B4-BE49-F238E27FC236}">
                <a16:creationId xmlns:a16="http://schemas.microsoft.com/office/drawing/2014/main" id="{AF532E18-E022-1E43-8872-7D603C02FA55}"/>
              </a:ext>
            </a:extLst>
          </p:cNvPr>
          <p:cNvPicPr>
            <a:picLocks noChangeAspect="1"/>
          </p:cNvPicPr>
          <p:nvPr/>
        </p:nvPicPr>
        <p:blipFill>
          <a:blip r:embed="rId2"/>
          <a:stretch>
            <a:fillRect/>
          </a:stretch>
        </p:blipFill>
        <p:spPr>
          <a:xfrm>
            <a:off x="3720662" y="811812"/>
            <a:ext cx="7610484" cy="2617188"/>
          </a:xfrm>
          <a:prstGeom prst="rect">
            <a:avLst/>
          </a:prstGeom>
        </p:spPr>
      </p:pic>
      <p:sp>
        <p:nvSpPr>
          <p:cNvPr id="3" name="Content Placeholder 2">
            <a:extLst>
              <a:ext uri="{FF2B5EF4-FFF2-40B4-BE49-F238E27FC236}">
                <a16:creationId xmlns:a16="http://schemas.microsoft.com/office/drawing/2014/main" id="{2B0F74EA-9A27-5A4E-8012-EF90158A4FD0}"/>
              </a:ext>
            </a:extLst>
          </p:cNvPr>
          <p:cNvSpPr>
            <a:spLocks noGrp="1"/>
          </p:cNvSpPr>
          <p:nvPr>
            <p:ph idx="1"/>
          </p:nvPr>
        </p:nvSpPr>
        <p:spPr>
          <a:xfrm>
            <a:off x="4038600" y="3929449"/>
            <a:ext cx="7458890" cy="1902940"/>
          </a:xfrm>
        </p:spPr>
        <p:txBody>
          <a:bodyPr>
            <a:normAutofit/>
          </a:bodyPr>
          <a:lstStyle/>
          <a:p>
            <a:r>
              <a:rPr lang="en-IN" sz="2200" dirty="0"/>
              <a:t>Each </a:t>
            </a:r>
            <a:r>
              <a:rPr lang="en-IN" sz="2200" i="1" dirty="0"/>
              <a:t>(key, value)</a:t>
            </a:r>
            <a:r>
              <a:rPr lang="en-IN" sz="2200" dirty="0"/>
              <a:t> item in data corresponds to a </a:t>
            </a:r>
            <a:r>
              <a:rPr lang="en-IN" sz="2200" i="1" dirty="0"/>
              <a:t>column</a:t>
            </a:r>
            <a:r>
              <a:rPr lang="en-IN" sz="2200" dirty="0"/>
              <a:t> in the resulting DataFrame.</a:t>
            </a:r>
          </a:p>
          <a:p>
            <a:r>
              <a:rPr lang="en-IN" sz="2200" dirty="0"/>
              <a:t>The </a:t>
            </a:r>
            <a:r>
              <a:rPr lang="en-IN" sz="2200" b="1" dirty="0"/>
              <a:t>Index</a:t>
            </a:r>
            <a:r>
              <a:rPr lang="en-IN" sz="2200" dirty="0"/>
              <a:t> of this DataFrame was given to us on creation as the numbers 0-3, but we could also create our own when we initialize the DataFrame.</a:t>
            </a:r>
          </a:p>
          <a:p>
            <a:pPr marL="0" indent="0">
              <a:buNone/>
            </a:pPr>
            <a:endParaRPr lang="en-US" sz="1800" dirty="0"/>
          </a:p>
        </p:txBody>
      </p:sp>
    </p:spTree>
    <p:extLst>
      <p:ext uri="{BB962C8B-B14F-4D97-AF65-F5344CB8AC3E}">
        <p14:creationId xmlns:p14="http://schemas.microsoft.com/office/powerpoint/2010/main" val="518206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ADCED7-382E-584C-AC2D-9A8B33D814B7}"/>
              </a:ext>
            </a:extLst>
          </p:cNvPr>
          <p:cNvSpPr>
            <a:spLocks noGrp="1"/>
          </p:cNvSpPr>
          <p:nvPr>
            <p:ph type="title"/>
          </p:nvPr>
        </p:nvSpPr>
        <p:spPr>
          <a:xfrm>
            <a:off x="638881" y="4501453"/>
            <a:ext cx="10909640" cy="1065836"/>
          </a:xfrm>
          <a:prstGeom prst="ellipse">
            <a:avLst/>
          </a:prstGeom>
        </p:spPr>
        <p:txBody>
          <a:bodyPr vert="horz" lIns="91440" tIns="45720" rIns="91440" bIns="45720" rtlCol="0" anchor="ctr">
            <a:normAutofit/>
          </a:bodyPr>
          <a:lstStyle/>
          <a:p>
            <a:pPr algn="ctr"/>
            <a:r>
              <a:rPr lang="en-US" sz="4600" b="1" dirty="0"/>
              <a:t>How to read data in Pandas?</a:t>
            </a:r>
          </a:p>
        </p:txBody>
      </p:sp>
      <p:pic>
        <p:nvPicPr>
          <p:cNvPr id="4" name="Content Placeholder 3">
            <a:extLst>
              <a:ext uri="{FF2B5EF4-FFF2-40B4-BE49-F238E27FC236}">
                <a16:creationId xmlns:a16="http://schemas.microsoft.com/office/drawing/2014/main" id="{406A3292-0309-8546-A8BA-F73EE61BB45B}"/>
              </a:ext>
            </a:extLst>
          </p:cNvPr>
          <p:cNvPicPr>
            <a:picLocks noGrp="1" noChangeAspect="1"/>
          </p:cNvPicPr>
          <p:nvPr>
            <p:ph idx="1"/>
          </p:nvPr>
        </p:nvPicPr>
        <p:blipFill>
          <a:blip r:embed="rId2"/>
          <a:stretch>
            <a:fillRect/>
          </a:stretch>
        </p:blipFill>
        <p:spPr>
          <a:xfrm>
            <a:off x="320040" y="934288"/>
            <a:ext cx="5614416" cy="2666847"/>
          </a:xfrm>
          <a:prstGeom prst="rect">
            <a:avLst/>
          </a:prstGeom>
        </p:spPr>
      </p:pic>
      <p:pic>
        <p:nvPicPr>
          <p:cNvPr id="5" name="Picture 4">
            <a:extLst>
              <a:ext uri="{FF2B5EF4-FFF2-40B4-BE49-F238E27FC236}">
                <a16:creationId xmlns:a16="http://schemas.microsoft.com/office/drawing/2014/main" id="{C1FAC56C-3F7E-D746-91EC-61FE0F1B25E1}"/>
              </a:ext>
            </a:extLst>
          </p:cNvPr>
          <p:cNvPicPr>
            <a:picLocks noChangeAspect="1"/>
          </p:cNvPicPr>
          <p:nvPr/>
        </p:nvPicPr>
        <p:blipFill>
          <a:blip r:embed="rId3"/>
          <a:stretch>
            <a:fillRect/>
          </a:stretch>
        </p:blipFill>
        <p:spPr>
          <a:xfrm>
            <a:off x="4831492" y="934288"/>
            <a:ext cx="7037420" cy="3094015"/>
          </a:xfrm>
          <a:prstGeom prst="rect">
            <a:avLst/>
          </a:prstGeom>
        </p:spPr>
      </p:pic>
      <p:sp>
        <p:nvSpPr>
          <p:cNvPr id="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166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4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0">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52">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62" name="Rectangle 54">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56">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88ED83CF-BCF7-0B4F-A51A-E1470107A733}"/>
              </a:ext>
            </a:extLst>
          </p:cNvPr>
          <p:cNvSpPr>
            <a:spLocks noGrp="1"/>
          </p:cNvSpPr>
          <p:nvPr>
            <p:ph type="title"/>
          </p:nvPr>
        </p:nvSpPr>
        <p:spPr>
          <a:xfrm>
            <a:off x="1191966" y="905011"/>
            <a:ext cx="3629555" cy="1889135"/>
          </a:xfrm>
        </p:spPr>
        <p:txBody>
          <a:bodyPr anchor="b">
            <a:normAutofit/>
          </a:bodyPr>
          <a:lstStyle/>
          <a:p>
            <a:r>
              <a:rPr lang="en-US" sz="4800" b="1" dirty="0"/>
              <a:t>Head and tail in Pandas</a:t>
            </a:r>
          </a:p>
        </p:txBody>
      </p:sp>
      <p:sp>
        <p:nvSpPr>
          <p:cNvPr id="11" name="Content Placeholder 2">
            <a:extLst>
              <a:ext uri="{FF2B5EF4-FFF2-40B4-BE49-F238E27FC236}">
                <a16:creationId xmlns:a16="http://schemas.microsoft.com/office/drawing/2014/main" id="{8B6C98CF-7D9F-1D40-8298-DBF96A893D25}"/>
              </a:ext>
            </a:extLst>
          </p:cNvPr>
          <p:cNvSpPr>
            <a:spLocks noGrp="1"/>
          </p:cNvSpPr>
          <p:nvPr>
            <p:ph idx="1"/>
          </p:nvPr>
        </p:nvSpPr>
        <p:spPr>
          <a:xfrm>
            <a:off x="1191966" y="2965592"/>
            <a:ext cx="3629555" cy="2153765"/>
          </a:xfrm>
          <a:solidFill>
            <a:schemeClr val="tx1"/>
          </a:solidFill>
        </p:spPr>
        <p:txBody>
          <a:bodyPr>
            <a:normAutofit/>
          </a:bodyPr>
          <a:lstStyle/>
          <a:p>
            <a:r>
              <a:rPr lang="en-IN" sz="1800" dirty="0">
                <a:solidFill>
                  <a:schemeClr val="bg1"/>
                </a:solidFill>
              </a:rPr>
              <a:t>To  see .</a:t>
            </a:r>
            <a:r>
              <a:rPr lang="en-IN" sz="1800" dirty="0">
                <a:solidFill>
                  <a:srgbClr val="FFFF00"/>
                </a:solidFill>
              </a:rPr>
              <a:t>head() </a:t>
            </a:r>
            <a:r>
              <a:rPr lang="en-IN" sz="1800" dirty="0">
                <a:solidFill>
                  <a:schemeClr val="bg1"/>
                </a:solidFill>
              </a:rPr>
              <a:t>outputs the </a:t>
            </a:r>
            <a:r>
              <a:rPr lang="en-IN" sz="1800" b="1" dirty="0">
                <a:solidFill>
                  <a:schemeClr val="bg1"/>
                </a:solidFill>
              </a:rPr>
              <a:t>first</a:t>
            </a:r>
            <a:r>
              <a:rPr lang="en-IN" sz="1800" dirty="0">
                <a:solidFill>
                  <a:schemeClr val="bg1"/>
                </a:solidFill>
              </a:rPr>
              <a:t> five rows of your DataFrame by default.</a:t>
            </a:r>
          </a:p>
          <a:p>
            <a:r>
              <a:rPr lang="en-IN" sz="1800" dirty="0">
                <a:solidFill>
                  <a:schemeClr val="bg1"/>
                </a:solidFill>
              </a:rPr>
              <a:t> the </a:t>
            </a:r>
            <a:r>
              <a:rPr lang="en-IN" sz="1800" b="1" dirty="0">
                <a:solidFill>
                  <a:schemeClr val="bg1"/>
                </a:solidFill>
              </a:rPr>
              <a:t>last</a:t>
            </a:r>
            <a:r>
              <a:rPr lang="en-IN" sz="1800" dirty="0">
                <a:solidFill>
                  <a:schemeClr val="bg1"/>
                </a:solidFill>
              </a:rPr>
              <a:t> five rows use .</a:t>
            </a:r>
            <a:r>
              <a:rPr lang="en-IN" sz="1800" dirty="0">
                <a:solidFill>
                  <a:srgbClr val="FFFF00"/>
                </a:solidFill>
              </a:rPr>
              <a:t>tail() </a:t>
            </a:r>
            <a:r>
              <a:rPr lang="en-IN" sz="1800" dirty="0">
                <a:solidFill>
                  <a:schemeClr val="bg1"/>
                </a:solidFill>
              </a:rPr>
              <a:t>also accepts a number, and in this case we printing the bottom two rows.</a:t>
            </a:r>
            <a:r>
              <a:rPr lang="en-IN" sz="1800" dirty="0"/>
              <a:t>:</a:t>
            </a:r>
            <a:endParaRPr lang="en-US" sz="1800" dirty="0"/>
          </a:p>
        </p:txBody>
      </p:sp>
      <p:pic>
        <p:nvPicPr>
          <p:cNvPr id="7" name="Picture 6">
            <a:extLst>
              <a:ext uri="{FF2B5EF4-FFF2-40B4-BE49-F238E27FC236}">
                <a16:creationId xmlns:a16="http://schemas.microsoft.com/office/drawing/2014/main" id="{6E94F679-C2C6-3E45-B7DF-51CDD0C5CF25}"/>
              </a:ext>
            </a:extLst>
          </p:cNvPr>
          <p:cNvPicPr>
            <a:picLocks noChangeAspect="1"/>
          </p:cNvPicPr>
          <p:nvPr/>
        </p:nvPicPr>
        <p:blipFill>
          <a:blip r:embed="rId3"/>
          <a:stretch>
            <a:fillRect/>
          </a:stretch>
        </p:blipFill>
        <p:spPr>
          <a:xfrm>
            <a:off x="4917989" y="1729882"/>
            <a:ext cx="6548328" cy="3389475"/>
          </a:xfrm>
          <a:prstGeom prst="rect">
            <a:avLst/>
          </a:prstGeom>
        </p:spPr>
      </p:pic>
    </p:spTree>
    <p:extLst>
      <p:ext uri="{BB962C8B-B14F-4D97-AF65-F5344CB8AC3E}">
        <p14:creationId xmlns:p14="http://schemas.microsoft.com/office/powerpoint/2010/main" val="835033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7" name="Group 26">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28" name="Rectangle 27">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1" name="Freeform: Shape 30">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3" name="Rectangle 32">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9C8210D1-9327-494C-84E4-AC0725465616}"/>
              </a:ext>
            </a:extLst>
          </p:cNvPr>
          <p:cNvSpPr>
            <a:spLocks noGrp="1"/>
          </p:cNvSpPr>
          <p:nvPr>
            <p:ph type="title"/>
          </p:nvPr>
        </p:nvSpPr>
        <p:spPr>
          <a:xfrm>
            <a:off x="5900265" y="1676400"/>
            <a:ext cx="5834533" cy="3637005"/>
          </a:xfrm>
          <a:solidFill>
            <a:srgbClr val="FFFF00"/>
          </a:solidFill>
        </p:spPr>
        <p:txBody>
          <a:bodyPr vert="horz" lIns="91440" tIns="45720" rIns="91440" bIns="45720" rtlCol="0" anchor="t">
            <a:normAutofit/>
          </a:bodyPr>
          <a:lstStyle/>
          <a:p>
            <a:br>
              <a:rPr lang="en-US" sz="2000" b="1" dirty="0"/>
            </a:br>
            <a:r>
              <a:rPr lang="en-IN" sz="2000" dirty="0"/>
              <a:t>.</a:t>
            </a:r>
            <a:r>
              <a:rPr lang="en-IN" sz="3200" b="1" dirty="0"/>
              <a:t>info() </a:t>
            </a:r>
            <a:r>
              <a:rPr lang="en-IN" sz="3200" dirty="0"/>
              <a:t>provides the essential details about your dataset, such as the number of rows and columns, the number of non-null values, what type of data is in each column, and how much memory your DataFrame is using.</a:t>
            </a:r>
            <a:endParaRPr lang="en-US" sz="3200" dirty="0"/>
          </a:p>
        </p:txBody>
      </p:sp>
      <p:pic>
        <p:nvPicPr>
          <p:cNvPr id="4" name="Content Placeholder 3">
            <a:extLst>
              <a:ext uri="{FF2B5EF4-FFF2-40B4-BE49-F238E27FC236}">
                <a16:creationId xmlns:a16="http://schemas.microsoft.com/office/drawing/2014/main" id="{049F3F55-2129-134F-B091-D1E05B2AC0B9}"/>
              </a:ext>
            </a:extLst>
          </p:cNvPr>
          <p:cNvPicPr>
            <a:picLocks noChangeAspect="1"/>
          </p:cNvPicPr>
          <p:nvPr/>
        </p:nvPicPr>
        <p:blipFill>
          <a:blip r:embed="rId2"/>
          <a:stretch>
            <a:fillRect/>
          </a:stretch>
        </p:blipFill>
        <p:spPr>
          <a:xfrm>
            <a:off x="1110125" y="1223662"/>
            <a:ext cx="4332940" cy="1976736"/>
          </a:xfrm>
          <a:prstGeom prst="rect">
            <a:avLst/>
          </a:prstGeom>
        </p:spPr>
      </p:pic>
      <p:pic>
        <p:nvPicPr>
          <p:cNvPr id="5" name="Picture 4">
            <a:extLst>
              <a:ext uri="{FF2B5EF4-FFF2-40B4-BE49-F238E27FC236}">
                <a16:creationId xmlns:a16="http://schemas.microsoft.com/office/drawing/2014/main" id="{3D033480-4445-1547-B83E-D8EF08ACC1C8}"/>
              </a:ext>
            </a:extLst>
          </p:cNvPr>
          <p:cNvPicPr>
            <a:picLocks noChangeAspect="1"/>
          </p:cNvPicPr>
          <p:nvPr/>
        </p:nvPicPr>
        <p:blipFill>
          <a:blip r:embed="rId3"/>
          <a:stretch>
            <a:fillRect/>
          </a:stretch>
        </p:blipFill>
        <p:spPr>
          <a:xfrm>
            <a:off x="938182" y="3657600"/>
            <a:ext cx="4676824" cy="2209800"/>
          </a:xfrm>
          <a:prstGeom prst="rect">
            <a:avLst/>
          </a:prstGeom>
        </p:spPr>
      </p:pic>
      <mc:AlternateContent xmlns:mc="http://schemas.openxmlformats.org/markup-compatibility/2006">
        <mc:Choice xmlns:am3d="http://schemas.microsoft.com/office/drawing/2017/model3d" Requires="am3d">
          <p:graphicFrame>
            <p:nvGraphicFramePr>
              <p:cNvPr id="7" name="3D Model 6" descr="Face Screaming In Fear Emoji">
                <a:extLst>
                  <a:ext uri="{FF2B5EF4-FFF2-40B4-BE49-F238E27FC236}">
                    <a16:creationId xmlns:a16="http://schemas.microsoft.com/office/drawing/2014/main" id="{3170E80F-0575-F14F-989F-57053E557430}"/>
                  </a:ext>
                </a:extLst>
              </p:cNvPr>
              <p:cNvGraphicFramePr>
                <a:graphicFrameLocks noChangeAspect="1"/>
              </p:cNvGraphicFramePr>
              <p:nvPr>
                <p:extLst>
                  <p:ext uri="{D42A27DB-BD31-4B8C-83A1-F6EECF244321}">
                    <p14:modId xmlns:p14="http://schemas.microsoft.com/office/powerpoint/2010/main" val="3542421436"/>
                  </p:ext>
                </p:extLst>
              </p:nvPr>
            </p:nvGraphicFramePr>
            <p:xfrm>
              <a:off x="489471" y="1307287"/>
              <a:ext cx="1131319" cy="1314776"/>
            </p:xfrm>
            <a:graphic>
              <a:graphicData uri="http://schemas.microsoft.com/office/drawing/2017/model3d">
                <am3d:model3d r:embed="rId4">
                  <am3d:spPr>
                    <a:xfrm>
                      <a:off x="0" y="0"/>
                      <a:ext cx="1131319" cy="1314776"/>
                    </a:xfrm>
                    <a:prstGeom prst="rect">
                      <a:avLst/>
                    </a:prstGeom>
                  </am3d:spPr>
                  <am3d:camera>
                    <am3d:pos x="0" y="0" z="81461348"/>
                    <am3d:up dx="0" dy="36000000" dz="0"/>
                    <am3d:lookAt x="0" y="0" z="0"/>
                    <am3d:perspective fov="2700000"/>
                  </am3d:camera>
                  <am3d:trans>
                    <am3d:meterPerModelUnit n="95238" d="1000000"/>
                    <am3d:preTrans dx="0" dy="-17999993" dz="5203"/>
                    <am3d:scale>
                      <am3d:sx n="1000000" d="1000000"/>
                      <am3d:sy n="1000000" d="1000000"/>
                      <am3d:sz n="1000000" d="1000000"/>
                    </am3d:scale>
                    <am3d:rot ax="2326775" ay="846415" az="664788"/>
                    <am3d:postTrans dx="0" dy="0" dz="0"/>
                  </am3d:trans>
                  <am3d:raster rName="Office3DRenderer" rVer="16.0.8326">
                    <am3d:blip r:embed="rId5"/>
                  </am3d:raster>
                  <am3d:objViewport viewportSz="17887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Face Screaming In Fear Emoji">
                <a:extLst>
                  <a:ext uri="{FF2B5EF4-FFF2-40B4-BE49-F238E27FC236}">
                    <a16:creationId xmlns:a16="http://schemas.microsoft.com/office/drawing/2014/main" id="{3170E80F-0575-F14F-989F-57053E557430}"/>
                  </a:ext>
                </a:extLst>
              </p:cNvPr>
              <p:cNvPicPr>
                <a:picLocks noGrp="1" noRot="1" noChangeAspect="1" noMove="1" noResize="1" noEditPoints="1" noAdjustHandles="1" noChangeArrowheads="1" noChangeShapeType="1" noCrop="1"/>
              </p:cNvPicPr>
              <p:nvPr/>
            </p:nvPicPr>
            <p:blipFill>
              <a:blip r:embed="rId5"/>
              <a:stretch>
                <a:fillRect/>
              </a:stretch>
            </p:blipFill>
            <p:spPr>
              <a:xfrm>
                <a:off x="489471" y="1307287"/>
                <a:ext cx="1131319" cy="1314776"/>
              </a:xfrm>
              <a:prstGeom prst="rect">
                <a:avLst/>
              </a:prstGeom>
            </p:spPr>
          </p:pic>
        </mc:Fallback>
      </mc:AlternateContent>
      <p:sp>
        <p:nvSpPr>
          <p:cNvPr id="8" name="Rectangle 7">
            <a:extLst>
              <a:ext uri="{FF2B5EF4-FFF2-40B4-BE49-F238E27FC236}">
                <a16:creationId xmlns:a16="http://schemas.microsoft.com/office/drawing/2014/main" id="{BD994EDA-D957-9B4A-9A32-FDDF24D80D7C}"/>
              </a:ext>
            </a:extLst>
          </p:cNvPr>
          <p:cNvSpPr/>
          <p:nvPr/>
        </p:nvSpPr>
        <p:spPr>
          <a:xfrm>
            <a:off x="2730830" y="300332"/>
            <a:ext cx="815575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Getting info about your data</a:t>
            </a:r>
          </a:p>
        </p:txBody>
      </p:sp>
    </p:spTree>
    <p:extLst>
      <p:ext uri="{BB962C8B-B14F-4D97-AF65-F5344CB8AC3E}">
        <p14:creationId xmlns:p14="http://schemas.microsoft.com/office/powerpoint/2010/main" val="2910673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2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2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35F631C0-BB28-1448-B9BC-7E13B43CA9B8}"/>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2800" kern="1200" dirty="0">
                <a:solidFill>
                  <a:schemeClr val="tx1"/>
                </a:solidFill>
                <a:latin typeface="+mj-lt"/>
                <a:ea typeface="+mj-ea"/>
                <a:cs typeface="+mj-cs"/>
              </a:rPr>
              <a:t>Another fast and useful attribute is </a:t>
            </a:r>
            <a:r>
              <a:rPr lang="en-US" sz="2800" kern="1200" dirty="0">
                <a:solidFill>
                  <a:srgbClr val="FFFF00"/>
                </a:solidFill>
                <a:latin typeface="+mj-lt"/>
                <a:ea typeface="+mj-ea"/>
                <a:cs typeface="+mj-cs"/>
              </a:rPr>
              <a:t>.shape</a:t>
            </a:r>
            <a:r>
              <a:rPr lang="en-US" sz="2800" kern="1200" dirty="0">
                <a:solidFill>
                  <a:schemeClr val="tx1"/>
                </a:solidFill>
                <a:latin typeface="+mj-lt"/>
                <a:ea typeface="+mj-ea"/>
                <a:cs typeface="+mj-cs"/>
              </a:rPr>
              <a:t>, which outputs just a tuple of (rows, columns):</a:t>
            </a:r>
          </a:p>
        </p:txBody>
      </p:sp>
      <p:sp>
        <p:nvSpPr>
          <p:cNvPr id="48" name="Freeform: Shape 47">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Table&#10;&#10;Description automatically generated">
            <a:extLst>
              <a:ext uri="{FF2B5EF4-FFF2-40B4-BE49-F238E27FC236}">
                <a16:creationId xmlns:a16="http://schemas.microsoft.com/office/drawing/2014/main" id="{4CE8D317-F64C-DA46-B61E-EC87A30A2A59}"/>
              </a:ext>
            </a:extLst>
          </p:cNvPr>
          <p:cNvPicPr>
            <a:picLocks noGrp="1" noChangeAspect="1"/>
          </p:cNvPicPr>
          <p:nvPr>
            <p:ph idx="1"/>
          </p:nvPr>
        </p:nvPicPr>
        <p:blipFill>
          <a:blip r:embed="rId2"/>
          <a:stretch>
            <a:fillRect/>
          </a:stretch>
        </p:blipFill>
        <p:spPr>
          <a:xfrm>
            <a:off x="643467" y="1082747"/>
            <a:ext cx="10914060" cy="2537516"/>
          </a:xfrm>
          <a:prstGeom prst="rect">
            <a:avLst/>
          </a:prstGeom>
        </p:spPr>
      </p:pic>
      <p:sp>
        <p:nvSpPr>
          <p:cNvPr id="5" name="Rectangle 4">
            <a:extLst>
              <a:ext uri="{FF2B5EF4-FFF2-40B4-BE49-F238E27FC236}">
                <a16:creationId xmlns:a16="http://schemas.microsoft.com/office/drawing/2014/main" id="{20B3F3BB-7F60-6B43-8424-85F06847A8B8}"/>
              </a:ext>
            </a:extLst>
          </p:cNvPr>
          <p:cNvSpPr/>
          <p:nvPr/>
        </p:nvSpPr>
        <p:spPr>
          <a:xfrm>
            <a:off x="5118447" y="4767660"/>
            <a:ext cx="6281873" cy="17703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0" u="none" strike="noStrike" dirty="0">
                <a:effectLst/>
              </a:rPr>
              <a:t>Note that </a:t>
            </a:r>
            <a:r>
              <a:rPr lang="en-US" dirty="0"/>
              <a:t>.shape</a:t>
            </a:r>
            <a:r>
              <a:rPr lang="en-US" b="0" i="0" u="none" strike="noStrike" dirty="0">
                <a:effectLst/>
              </a:rPr>
              <a:t> has no parentheses and is a simple tuple of format (rows, columns). So, we have </a:t>
            </a:r>
            <a:r>
              <a:rPr lang="en-US" b="1" dirty="0">
                <a:solidFill>
                  <a:srgbClr val="FFFF00"/>
                </a:solidFill>
              </a:rPr>
              <a:t>146</a:t>
            </a:r>
            <a:r>
              <a:rPr lang="en-US" b="1" i="0" u="none" strike="noStrike" dirty="0">
                <a:solidFill>
                  <a:srgbClr val="FFFF00"/>
                </a:solidFill>
                <a:effectLst/>
              </a:rPr>
              <a:t>0 rows</a:t>
            </a:r>
            <a:r>
              <a:rPr lang="en-US" b="0" i="0" u="none" strike="noStrike" dirty="0">
                <a:solidFill>
                  <a:srgbClr val="FFFF00"/>
                </a:solidFill>
                <a:effectLst/>
              </a:rPr>
              <a:t> and </a:t>
            </a:r>
            <a:r>
              <a:rPr lang="en-US" b="1" dirty="0">
                <a:solidFill>
                  <a:srgbClr val="FFFF00"/>
                </a:solidFill>
              </a:rPr>
              <a:t>8</a:t>
            </a:r>
            <a:r>
              <a:rPr lang="en-US" b="1" i="0" u="none" strike="noStrike" dirty="0">
                <a:solidFill>
                  <a:srgbClr val="FFFF00"/>
                </a:solidFill>
                <a:effectLst/>
              </a:rPr>
              <a:t>1 columns</a:t>
            </a:r>
            <a:r>
              <a:rPr lang="en-US" b="0" i="0" u="none" strike="noStrike" dirty="0">
                <a:effectLst/>
              </a:rPr>
              <a:t> in our movies DataFrame.</a:t>
            </a:r>
            <a:endParaRPr lang="en-US" dirty="0"/>
          </a:p>
        </p:txBody>
      </p:sp>
    </p:spTree>
    <p:extLst>
      <p:ext uri="{BB962C8B-B14F-4D97-AF65-F5344CB8AC3E}">
        <p14:creationId xmlns:p14="http://schemas.microsoft.com/office/powerpoint/2010/main" val="127749436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3" name="Freeform: Shape 1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E8D60CF-CCB1-CE48-A4DD-2EB388AB6EE4}"/>
              </a:ext>
            </a:extLst>
          </p:cNvPr>
          <p:cNvSpPr>
            <a:spLocks noGrp="1"/>
          </p:cNvSpPr>
          <p:nvPr>
            <p:ph type="title"/>
          </p:nvPr>
        </p:nvSpPr>
        <p:spPr>
          <a:xfrm>
            <a:off x="765051" y="662400"/>
            <a:ext cx="3384000" cy="1492132"/>
          </a:xfrm>
        </p:spPr>
        <p:txBody>
          <a:bodyPr anchor="t">
            <a:normAutofit/>
          </a:bodyPr>
          <a:lstStyle/>
          <a:p>
            <a:r>
              <a:rPr lang="en-US" sz="3400" dirty="0">
                <a:solidFill>
                  <a:schemeClr val="bg1"/>
                </a:solidFill>
              </a:rPr>
              <a:t>Append:</a:t>
            </a:r>
          </a:p>
        </p:txBody>
      </p:sp>
      <p:sp>
        <p:nvSpPr>
          <p:cNvPr id="3" name="Content Placeholder 2">
            <a:extLst>
              <a:ext uri="{FF2B5EF4-FFF2-40B4-BE49-F238E27FC236}">
                <a16:creationId xmlns:a16="http://schemas.microsoft.com/office/drawing/2014/main" id="{A4A0080F-4AA4-FE44-A476-5F55BA67725A}"/>
              </a:ext>
            </a:extLst>
          </p:cNvPr>
          <p:cNvSpPr>
            <a:spLocks noGrp="1"/>
          </p:cNvSpPr>
          <p:nvPr>
            <p:ph idx="1"/>
          </p:nvPr>
        </p:nvSpPr>
        <p:spPr>
          <a:xfrm>
            <a:off x="765051" y="2286000"/>
            <a:ext cx="3384000" cy="3844800"/>
          </a:xfrm>
        </p:spPr>
        <p:txBody>
          <a:bodyPr>
            <a:normAutofit/>
          </a:bodyPr>
          <a:lstStyle/>
          <a:p>
            <a:r>
              <a:rPr lang="en-IN" sz="2000" dirty="0">
                <a:solidFill>
                  <a:schemeClr val="bg1">
                    <a:alpha val="60000"/>
                  </a:schemeClr>
                </a:solidFill>
              </a:rPr>
              <a:t>Using append() will return a copy without affecting the original DataFrame.</a:t>
            </a:r>
          </a:p>
          <a:p>
            <a:endParaRPr lang="en-US" sz="2000" dirty="0">
              <a:solidFill>
                <a:schemeClr val="bg1">
                  <a:alpha val="60000"/>
                </a:schemeClr>
              </a:solidFill>
            </a:endParaRPr>
          </a:p>
        </p:txBody>
      </p:sp>
      <p:pic>
        <p:nvPicPr>
          <p:cNvPr id="4" name="Picture 3">
            <a:extLst>
              <a:ext uri="{FF2B5EF4-FFF2-40B4-BE49-F238E27FC236}">
                <a16:creationId xmlns:a16="http://schemas.microsoft.com/office/drawing/2014/main" id="{1BEE36AB-43B7-E644-90A3-705B7713EC4C}"/>
              </a:ext>
            </a:extLst>
          </p:cNvPr>
          <p:cNvPicPr>
            <a:picLocks noChangeAspect="1"/>
          </p:cNvPicPr>
          <p:nvPr/>
        </p:nvPicPr>
        <p:blipFill>
          <a:blip r:embed="rId2"/>
          <a:stretch>
            <a:fillRect/>
          </a:stretch>
        </p:blipFill>
        <p:spPr>
          <a:xfrm>
            <a:off x="5411053" y="1286447"/>
            <a:ext cx="6014185" cy="4285106"/>
          </a:xfrm>
          <a:prstGeom prst="rect">
            <a:avLst/>
          </a:prstGeom>
        </p:spPr>
      </p:pic>
    </p:spTree>
    <p:extLst>
      <p:ext uri="{BB962C8B-B14F-4D97-AF65-F5344CB8AC3E}">
        <p14:creationId xmlns:p14="http://schemas.microsoft.com/office/powerpoint/2010/main" val="491619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4972DB-6CC0-0947-94F7-4FD7DEC247F4}"/>
              </a:ext>
            </a:extLst>
          </p:cNvPr>
          <p:cNvSpPr>
            <a:spLocks noGrp="1"/>
          </p:cNvSpPr>
          <p:nvPr>
            <p:ph type="title"/>
          </p:nvPr>
        </p:nvSpPr>
        <p:spPr>
          <a:xfrm>
            <a:off x="643467" y="640080"/>
            <a:ext cx="3096427" cy="5613236"/>
          </a:xfrm>
        </p:spPr>
        <p:txBody>
          <a:bodyPr anchor="ctr">
            <a:normAutofit/>
          </a:bodyPr>
          <a:lstStyle/>
          <a:p>
            <a:r>
              <a:rPr lang="en-US" sz="3100">
                <a:solidFill>
                  <a:srgbClr val="FFFFFF"/>
                </a:solidFill>
              </a:rPr>
              <a:t>Drop_duplicates:</a:t>
            </a:r>
          </a:p>
        </p:txBody>
      </p:sp>
      <p:sp>
        <p:nvSpPr>
          <p:cNvPr id="3" name="Content Placeholder 2">
            <a:extLst>
              <a:ext uri="{FF2B5EF4-FFF2-40B4-BE49-F238E27FC236}">
                <a16:creationId xmlns:a16="http://schemas.microsoft.com/office/drawing/2014/main" id="{A3EC29A6-7E1D-C649-8624-4A7221726CD7}"/>
              </a:ext>
            </a:extLst>
          </p:cNvPr>
          <p:cNvSpPr>
            <a:spLocks noGrp="1"/>
          </p:cNvSpPr>
          <p:nvPr>
            <p:ph idx="1"/>
          </p:nvPr>
        </p:nvSpPr>
        <p:spPr>
          <a:xfrm>
            <a:off x="4699818" y="640082"/>
            <a:ext cx="6848715" cy="2484884"/>
          </a:xfrm>
        </p:spPr>
        <p:txBody>
          <a:bodyPr anchor="ctr">
            <a:normAutofit/>
          </a:bodyPr>
          <a:lstStyle/>
          <a:p>
            <a:r>
              <a:rPr lang="en-IN" sz="1900" dirty="0"/>
              <a:t>The </a:t>
            </a:r>
            <a:r>
              <a:rPr lang="en-IN" sz="1900" dirty="0" err="1"/>
              <a:t>drop_duplicates</a:t>
            </a:r>
            <a:r>
              <a:rPr lang="en-IN" sz="1900" dirty="0"/>
              <a:t>() method will also return a copy of your DataFrame, but this time with duplicates removed.</a:t>
            </a:r>
          </a:p>
          <a:p>
            <a:r>
              <a:rPr lang="en-IN" sz="1900" dirty="0"/>
              <a:t>Another important argument for </a:t>
            </a:r>
            <a:r>
              <a:rPr lang="en-IN" sz="1900" dirty="0" err="1"/>
              <a:t>drop_duplicates</a:t>
            </a:r>
            <a:r>
              <a:rPr lang="en-IN" sz="1900" dirty="0"/>
              <a:t>() is kept, which has three possible options:</a:t>
            </a:r>
          </a:p>
          <a:p>
            <a:r>
              <a:rPr lang="en-IN" sz="1900" dirty="0"/>
              <a:t>first: (default) Drop duplicates except for the first occurrence.</a:t>
            </a:r>
          </a:p>
          <a:p>
            <a:r>
              <a:rPr lang="en-IN" sz="1900" dirty="0"/>
              <a:t>last: Drop duplicates except for the last occurrence.</a:t>
            </a:r>
          </a:p>
          <a:p>
            <a:r>
              <a:rPr lang="en-IN" sz="1900" dirty="0"/>
              <a:t>False: Drop all duplicates.</a:t>
            </a:r>
          </a:p>
          <a:p>
            <a:pPr marL="0" indent="0">
              <a:buNone/>
            </a:pPr>
            <a:endParaRPr lang="en-US" sz="1900" dirty="0"/>
          </a:p>
        </p:txBody>
      </p:sp>
      <p:pic>
        <p:nvPicPr>
          <p:cNvPr id="4" name="Picture 3">
            <a:extLst>
              <a:ext uri="{FF2B5EF4-FFF2-40B4-BE49-F238E27FC236}">
                <a16:creationId xmlns:a16="http://schemas.microsoft.com/office/drawing/2014/main" id="{C0EF5C59-17D3-1643-A87D-AC7E322C1AC9}"/>
              </a:ext>
            </a:extLst>
          </p:cNvPr>
          <p:cNvPicPr>
            <a:picLocks noChangeAspect="1"/>
          </p:cNvPicPr>
          <p:nvPr/>
        </p:nvPicPr>
        <p:blipFill>
          <a:blip r:embed="rId2"/>
          <a:stretch>
            <a:fillRect/>
          </a:stretch>
        </p:blipFill>
        <p:spPr>
          <a:xfrm>
            <a:off x="5425786" y="3446698"/>
            <a:ext cx="5351257" cy="2488335"/>
          </a:xfrm>
          <a:prstGeom prst="rect">
            <a:avLst/>
          </a:prstGeom>
        </p:spPr>
      </p:pic>
    </p:spTree>
    <p:extLst>
      <p:ext uri="{BB962C8B-B14F-4D97-AF65-F5344CB8AC3E}">
        <p14:creationId xmlns:p14="http://schemas.microsoft.com/office/powerpoint/2010/main" val="3804387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B3BA-8282-5649-AD07-762F7745D406}"/>
              </a:ext>
            </a:extLst>
          </p:cNvPr>
          <p:cNvSpPr>
            <a:spLocks noGrp="1"/>
          </p:cNvSpPr>
          <p:nvPr>
            <p:ph type="title"/>
          </p:nvPr>
        </p:nvSpPr>
        <p:spPr>
          <a:xfrm>
            <a:off x="648929" y="629266"/>
            <a:ext cx="3667039" cy="1676603"/>
          </a:xfrm>
        </p:spPr>
        <p:txBody>
          <a:bodyPr>
            <a:normAutofit/>
          </a:bodyPr>
          <a:lstStyle/>
          <a:p>
            <a:r>
              <a:rPr lang="en-US" sz="3600"/>
              <a:t>Inplace</a:t>
            </a:r>
          </a:p>
        </p:txBody>
      </p:sp>
      <p:sp>
        <p:nvSpPr>
          <p:cNvPr id="3" name="Content Placeholder 2">
            <a:extLst>
              <a:ext uri="{FF2B5EF4-FFF2-40B4-BE49-F238E27FC236}">
                <a16:creationId xmlns:a16="http://schemas.microsoft.com/office/drawing/2014/main" id="{C88F8FF0-19E2-D04E-BE4D-1AAD3FC44746}"/>
              </a:ext>
            </a:extLst>
          </p:cNvPr>
          <p:cNvSpPr>
            <a:spLocks noGrp="1"/>
          </p:cNvSpPr>
          <p:nvPr>
            <p:ph idx="1"/>
          </p:nvPr>
        </p:nvSpPr>
        <p:spPr>
          <a:xfrm>
            <a:off x="648931" y="2438401"/>
            <a:ext cx="3667036" cy="3779520"/>
          </a:xfrm>
        </p:spPr>
        <p:txBody>
          <a:bodyPr>
            <a:normAutofit/>
          </a:bodyPr>
          <a:lstStyle/>
          <a:p>
            <a:r>
              <a:rPr lang="en-IN" sz="1800"/>
              <a:t>Pandas has the inplace keyword argument on many of its methods. Using inplace=True will modify the DataFrame object in place:</a:t>
            </a:r>
            <a:endParaRPr lang="en-US" sz="1800"/>
          </a:p>
        </p:txBody>
      </p:sp>
      <p:sp>
        <p:nvSpPr>
          <p:cNvPr id="24" name="Rectangle 1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90F88C-E5C4-2047-81E6-AF30A55626E2}"/>
              </a:ext>
            </a:extLst>
          </p:cNvPr>
          <p:cNvPicPr>
            <a:picLocks noChangeAspect="1"/>
          </p:cNvPicPr>
          <p:nvPr/>
        </p:nvPicPr>
        <p:blipFill rotWithShape="1">
          <a:blip r:embed="rId2"/>
          <a:srcRect l="4769" r="4930" b="-3"/>
          <a:stretch/>
        </p:blipFill>
        <p:spPr>
          <a:xfrm>
            <a:off x="5276088" y="640082"/>
            <a:ext cx="6276250" cy="5577838"/>
          </a:xfrm>
          <a:prstGeom prst="rect">
            <a:avLst/>
          </a:prstGeom>
          <a:effectLst/>
        </p:spPr>
      </p:pic>
    </p:spTree>
    <p:extLst>
      <p:ext uri="{BB962C8B-B14F-4D97-AF65-F5344CB8AC3E}">
        <p14:creationId xmlns:p14="http://schemas.microsoft.com/office/powerpoint/2010/main" val="262405085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12">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13">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5">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42A2A75-3D79-DC42-94EC-012218478C38}"/>
              </a:ext>
            </a:extLst>
          </p:cNvPr>
          <p:cNvSpPr>
            <a:spLocks noGrp="1"/>
          </p:cNvSpPr>
          <p:nvPr>
            <p:ph type="title"/>
          </p:nvPr>
        </p:nvSpPr>
        <p:spPr>
          <a:xfrm>
            <a:off x="630936" y="630936"/>
            <a:ext cx="5260992" cy="2096756"/>
          </a:xfrm>
          <a:noFill/>
        </p:spPr>
        <p:txBody>
          <a:bodyPr anchor="t">
            <a:normAutofit/>
          </a:bodyPr>
          <a:lstStyle/>
          <a:p>
            <a:r>
              <a:rPr lang="en-IN" sz="4800" b="1">
                <a:solidFill>
                  <a:schemeClr val="bg1"/>
                </a:solidFill>
              </a:rPr>
              <a:t>Column cleanup</a:t>
            </a:r>
            <a:endParaRPr lang="en-US" sz="4800">
              <a:solidFill>
                <a:schemeClr val="bg1"/>
              </a:solidFill>
            </a:endParaRPr>
          </a:p>
        </p:txBody>
      </p:sp>
      <p:sp>
        <p:nvSpPr>
          <p:cNvPr id="3" name="Content Placeholder 2">
            <a:extLst>
              <a:ext uri="{FF2B5EF4-FFF2-40B4-BE49-F238E27FC236}">
                <a16:creationId xmlns:a16="http://schemas.microsoft.com/office/drawing/2014/main" id="{03AED323-1E9F-594B-8DBC-61A82F0FF664}"/>
              </a:ext>
            </a:extLst>
          </p:cNvPr>
          <p:cNvSpPr>
            <a:spLocks noGrp="1"/>
          </p:cNvSpPr>
          <p:nvPr>
            <p:ph idx="1"/>
          </p:nvPr>
        </p:nvSpPr>
        <p:spPr>
          <a:xfrm>
            <a:off x="6095996" y="630936"/>
            <a:ext cx="5064191" cy="2096769"/>
          </a:xfrm>
          <a:noFill/>
        </p:spPr>
        <p:txBody>
          <a:bodyPr anchor="t">
            <a:normAutofit/>
          </a:bodyPr>
          <a:lstStyle/>
          <a:p>
            <a:r>
              <a:rPr lang="en-IN" sz="1800">
                <a:solidFill>
                  <a:schemeClr val="bg1"/>
                </a:solidFill>
              </a:rPr>
              <a:t>Many times datasets will have verbose column names with symbols, upper and lowercase words, spaces, and typos. To make selecting data by column name easier we can spend a little time cleaning up their names.</a:t>
            </a:r>
          </a:p>
          <a:p>
            <a:pPr marL="0" indent="0">
              <a:buNone/>
            </a:pPr>
            <a:endParaRPr lang="en-US" sz="1800">
              <a:solidFill>
                <a:schemeClr val="bg1"/>
              </a:solidFill>
            </a:endParaRPr>
          </a:p>
        </p:txBody>
      </p:sp>
      <p:sp>
        <p:nvSpPr>
          <p:cNvPr id="21" name="Rectangle 2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2" name="Straight Connector 3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A0D9B9C0-CC88-B44E-A404-14955688ACEA}"/>
              </a:ext>
            </a:extLst>
          </p:cNvPr>
          <p:cNvPicPr>
            <a:picLocks noChangeAspect="1"/>
          </p:cNvPicPr>
          <p:nvPr/>
        </p:nvPicPr>
        <p:blipFill>
          <a:blip r:embed="rId2"/>
          <a:stretch>
            <a:fillRect/>
          </a:stretch>
        </p:blipFill>
        <p:spPr>
          <a:xfrm>
            <a:off x="878541" y="2381100"/>
            <a:ext cx="10843065" cy="1436704"/>
          </a:xfrm>
          <a:prstGeom prst="rect">
            <a:avLst/>
          </a:prstGeom>
        </p:spPr>
      </p:pic>
      <p:grpSp>
        <p:nvGrpSpPr>
          <p:cNvPr id="37" name="Group 36">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38" name="Straight Connector 37">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F78DFB72-7C26-AA45-81BD-4A44658344DE}"/>
              </a:ext>
            </a:extLst>
          </p:cNvPr>
          <p:cNvPicPr>
            <a:picLocks noChangeAspect="1"/>
          </p:cNvPicPr>
          <p:nvPr/>
        </p:nvPicPr>
        <p:blipFill>
          <a:blip r:embed="rId3"/>
          <a:stretch>
            <a:fillRect/>
          </a:stretch>
        </p:blipFill>
        <p:spPr>
          <a:xfrm>
            <a:off x="878541" y="4015732"/>
            <a:ext cx="10843064" cy="2158685"/>
          </a:xfrm>
          <a:prstGeom prst="rect">
            <a:avLst/>
          </a:prstGeom>
        </p:spPr>
      </p:pic>
    </p:spTree>
    <p:extLst>
      <p:ext uri="{BB962C8B-B14F-4D97-AF65-F5344CB8AC3E}">
        <p14:creationId xmlns:p14="http://schemas.microsoft.com/office/powerpoint/2010/main" val="267751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E4D6EC5A-9DA2-4CB3-9296-8714B2387944}"/>
              </a:ext>
            </a:extLst>
          </p:cNvPr>
          <p:cNvPicPr>
            <a:picLocks noChangeAspect="1"/>
          </p:cNvPicPr>
          <p:nvPr/>
        </p:nvPicPr>
        <p:blipFill rotWithShape="1">
          <a:blip r:embed="rId2">
            <a:alphaModFix amt="35000"/>
          </a:blip>
          <a:srcRect t="4320" b="5680"/>
          <a:stretch/>
        </p:blipFill>
        <p:spPr>
          <a:xfrm>
            <a:off x="20" y="1"/>
            <a:ext cx="12191980" cy="6857999"/>
          </a:xfrm>
          <a:prstGeom prst="rect">
            <a:avLst/>
          </a:prstGeom>
        </p:spPr>
      </p:pic>
      <p:sp>
        <p:nvSpPr>
          <p:cNvPr id="2" name="Title 1">
            <a:extLst>
              <a:ext uri="{FF2B5EF4-FFF2-40B4-BE49-F238E27FC236}">
                <a16:creationId xmlns:a16="http://schemas.microsoft.com/office/drawing/2014/main" id="{BD2672A9-4A76-0247-A831-92DCAA4AA975}"/>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What is Pandas?</a:t>
            </a:r>
            <a:endParaRPr lang="en-US" sz="4000" dirty="0">
              <a:solidFill>
                <a:srgbClr val="FFFFFF"/>
              </a:solidFill>
            </a:endParaRP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E51A8842-328A-B74C-A5D2-06C7B687DA90}"/>
              </a:ext>
            </a:extLst>
          </p:cNvPr>
          <p:cNvSpPr>
            <a:spLocks noGrp="1"/>
          </p:cNvSpPr>
          <p:nvPr>
            <p:ph idx="1"/>
          </p:nvPr>
        </p:nvSpPr>
        <p:spPr>
          <a:xfrm>
            <a:off x="5155379" y="1065862"/>
            <a:ext cx="5744685" cy="4726276"/>
          </a:xfrm>
        </p:spPr>
        <p:txBody>
          <a:bodyPr anchor="ctr">
            <a:normAutofit/>
          </a:bodyPr>
          <a:lstStyle/>
          <a:p>
            <a:r>
              <a:rPr lang="en-IN" sz="2000" b="1">
                <a:solidFill>
                  <a:srgbClr val="FFFFFF"/>
                </a:solidFill>
              </a:rPr>
              <a:t>[pandas] is derived from the term "panel data", an econometrics term for data sets that include observations over multiple time periods for the same individuals.</a:t>
            </a:r>
          </a:p>
          <a:p>
            <a:r>
              <a:rPr lang="en-IN" sz="2000">
                <a:solidFill>
                  <a:srgbClr val="FFFFFF"/>
                </a:solidFill>
              </a:rPr>
              <a:t>Pandas is </a:t>
            </a:r>
            <a:r>
              <a:rPr lang="en-IN" sz="2000" b="1">
                <a:solidFill>
                  <a:srgbClr val="FFFFFF"/>
                </a:solidFill>
              </a:rPr>
              <a:t>an open-source python library</a:t>
            </a:r>
            <a:r>
              <a:rPr lang="en-IN" sz="2000">
                <a:solidFill>
                  <a:srgbClr val="FFFFFF"/>
                </a:solidFill>
              </a:rPr>
              <a:t> that is used for data manipulation and analysis. It provides many functions and methods to speed up the data analysis process.</a:t>
            </a:r>
          </a:p>
          <a:p>
            <a:r>
              <a:rPr lang="en-IN" sz="2000">
                <a:solidFill>
                  <a:srgbClr val="FFFFFF"/>
                </a:solidFill>
              </a:rPr>
              <a:t>The </a:t>
            </a:r>
            <a:r>
              <a:rPr lang="en-IN" sz="2000" i="1">
                <a:solidFill>
                  <a:srgbClr val="FFFFFF"/>
                </a:solidFill>
              </a:rPr>
              <a:t>pandas</a:t>
            </a:r>
            <a:r>
              <a:rPr lang="en-IN" sz="2000">
                <a:solidFill>
                  <a:srgbClr val="FFFFFF"/>
                </a:solidFill>
              </a:rPr>
              <a:t> package is the most important tool at the disposal of Data Scientists and Analysts working in Python today. </a:t>
            </a:r>
          </a:p>
          <a:p>
            <a:r>
              <a:rPr lang="en-IN" sz="2000">
                <a:solidFill>
                  <a:srgbClr val="FFFFFF"/>
                </a:solidFill>
              </a:rPr>
              <a:t>The powerful machine learning and glamorous visualization tools may get all the attention, but pandas is the backbone of most data projects.</a:t>
            </a:r>
          </a:p>
          <a:p>
            <a:endParaRPr lang="en-US" sz="2000">
              <a:solidFill>
                <a:srgbClr val="FFFFFF"/>
              </a:solidFill>
            </a:endParaRPr>
          </a:p>
        </p:txBody>
      </p:sp>
    </p:spTree>
    <p:extLst>
      <p:ext uri="{BB962C8B-B14F-4D97-AF65-F5344CB8AC3E}">
        <p14:creationId xmlns:p14="http://schemas.microsoft.com/office/powerpoint/2010/main" val="243757591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BFA6-98D8-7848-AF2F-6BF9A07FACDC}"/>
              </a:ext>
            </a:extLst>
          </p:cNvPr>
          <p:cNvSpPr>
            <a:spLocks noGrp="1"/>
          </p:cNvSpPr>
          <p:nvPr>
            <p:ph type="title"/>
          </p:nvPr>
        </p:nvSpPr>
        <p:spPr>
          <a:xfrm>
            <a:off x="648929" y="629266"/>
            <a:ext cx="3667039" cy="1676603"/>
          </a:xfrm>
        </p:spPr>
        <p:txBody>
          <a:bodyPr vert="horz" lIns="91440" tIns="45720" rIns="91440" bIns="45720" rtlCol="0" anchor="ctr">
            <a:normAutofit/>
          </a:bodyPr>
          <a:lstStyle/>
          <a:p>
            <a:r>
              <a:rPr lang="en-US" sz="3600" b="1"/>
              <a:t>Understanding your variables</a:t>
            </a:r>
            <a:endParaRPr lang="en-US" sz="3600"/>
          </a:p>
        </p:txBody>
      </p:sp>
      <p:sp>
        <p:nvSpPr>
          <p:cNvPr id="5" name="Rectangle 4">
            <a:extLst>
              <a:ext uri="{FF2B5EF4-FFF2-40B4-BE49-F238E27FC236}">
                <a16:creationId xmlns:a16="http://schemas.microsoft.com/office/drawing/2014/main" id="{F1DCE7A7-61BC-424B-841A-93CCD076DACE}"/>
              </a:ext>
            </a:extLst>
          </p:cNvPr>
          <p:cNvSpPr/>
          <p:nvPr/>
        </p:nvSpPr>
        <p:spPr>
          <a:xfrm>
            <a:off x="648931" y="2438401"/>
            <a:ext cx="3667036" cy="211373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0" i="0" u="none" strike="noStrike" dirty="0">
                <a:effectLst/>
              </a:rPr>
              <a:t>Using</a:t>
            </a:r>
            <a:r>
              <a:rPr lang="en-US" b="0" i="0" u="none" strike="noStrike" dirty="0">
                <a:effectLst/>
              </a:rPr>
              <a:t> </a:t>
            </a:r>
            <a:r>
              <a:rPr lang="en-US" dirty="0"/>
              <a:t>describe()</a:t>
            </a:r>
            <a:r>
              <a:rPr lang="en-US" b="0" i="0" u="none" strike="noStrike" dirty="0">
                <a:effectLst/>
              </a:rPr>
              <a:t> on an entire DataFrame we can get a summary of the distribution of continuous variables:</a:t>
            </a:r>
            <a:endParaRPr lang="en-US" dirty="0"/>
          </a:p>
        </p:txBody>
      </p:sp>
      <p:sp>
        <p:nvSpPr>
          <p:cNvPr id="10"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21F7A98-1167-2248-B0A0-F2413D966E66}"/>
              </a:ext>
            </a:extLst>
          </p:cNvPr>
          <p:cNvPicPr>
            <a:picLocks noGrp="1" noChangeAspect="1"/>
          </p:cNvPicPr>
          <p:nvPr>
            <p:ph idx="1"/>
          </p:nvPr>
        </p:nvPicPr>
        <p:blipFill rotWithShape="1">
          <a:blip r:embed="rId2"/>
          <a:srcRect l="2310" r="11893"/>
          <a:stretch/>
        </p:blipFill>
        <p:spPr>
          <a:xfrm>
            <a:off x="5276088" y="640082"/>
            <a:ext cx="6276250" cy="5577838"/>
          </a:xfrm>
          <a:prstGeom prst="rect">
            <a:avLst/>
          </a:prstGeom>
          <a:effectLst/>
        </p:spPr>
      </p:pic>
    </p:spTree>
    <p:extLst>
      <p:ext uri="{BB962C8B-B14F-4D97-AF65-F5344CB8AC3E}">
        <p14:creationId xmlns:p14="http://schemas.microsoft.com/office/powerpoint/2010/main" val="117471289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8A192C-0628-424D-B2E7-98330157A73B}"/>
              </a:ext>
            </a:extLst>
          </p:cNvPr>
          <p:cNvSpPr>
            <a:spLocks noGrp="1"/>
          </p:cNvSpPr>
          <p:nvPr>
            <p:ph type="title"/>
          </p:nvPr>
        </p:nvSpPr>
        <p:spPr>
          <a:xfrm>
            <a:off x="630936" y="502920"/>
            <a:ext cx="3419856" cy="1463040"/>
          </a:xfrm>
        </p:spPr>
        <p:txBody>
          <a:bodyPr anchor="ctr">
            <a:normAutofit/>
          </a:bodyPr>
          <a:lstStyle/>
          <a:p>
            <a:r>
              <a:rPr lang="en-US"/>
              <a:t>Value_counts</a:t>
            </a:r>
            <a:endParaRPr lang="en-US" dirty="0"/>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29AEB6-5250-8745-94AB-FCF70964E342}"/>
              </a:ext>
            </a:extLst>
          </p:cNvPr>
          <p:cNvSpPr>
            <a:spLocks noGrp="1"/>
          </p:cNvSpPr>
          <p:nvPr>
            <p:ph idx="1"/>
          </p:nvPr>
        </p:nvSpPr>
        <p:spPr>
          <a:xfrm>
            <a:off x="4654295" y="502920"/>
            <a:ext cx="6894576" cy="1463040"/>
          </a:xfrm>
        </p:spPr>
        <p:txBody>
          <a:bodyPr anchor="ctr">
            <a:normAutofit/>
          </a:bodyPr>
          <a:lstStyle/>
          <a:p>
            <a:r>
              <a:rPr lang="en-IN" sz="2200"/>
              <a:t>.value_counts() can tell us the frequency of all values in a column:</a:t>
            </a:r>
          </a:p>
          <a:p>
            <a:pPr marL="0" indent="0">
              <a:buNone/>
            </a:pPr>
            <a:endParaRPr lang="en-US" sz="2200"/>
          </a:p>
        </p:txBody>
      </p:sp>
      <p:pic>
        <p:nvPicPr>
          <p:cNvPr id="4" name="Picture 3">
            <a:extLst>
              <a:ext uri="{FF2B5EF4-FFF2-40B4-BE49-F238E27FC236}">
                <a16:creationId xmlns:a16="http://schemas.microsoft.com/office/drawing/2014/main" id="{09DA1E7E-AE3B-7946-B852-ACB75A2091DF}"/>
              </a:ext>
            </a:extLst>
          </p:cNvPr>
          <p:cNvPicPr>
            <a:picLocks noChangeAspect="1"/>
          </p:cNvPicPr>
          <p:nvPr/>
        </p:nvPicPr>
        <p:blipFill>
          <a:blip r:embed="rId2"/>
          <a:stretch>
            <a:fillRect/>
          </a:stretch>
        </p:blipFill>
        <p:spPr>
          <a:xfrm>
            <a:off x="1641193" y="2290936"/>
            <a:ext cx="8897422" cy="3959352"/>
          </a:xfrm>
          <a:prstGeom prst="rect">
            <a:avLst/>
          </a:prstGeom>
        </p:spPr>
      </p:pic>
    </p:spTree>
    <p:extLst>
      <p:ext uri="{BB962C8B-B14F-4D97-AF65-F5344CB8AC3E}">
        <p14:creationId xmlns:p14="http://schemas.microsoft.com/office/powerpoint/2010/main" val="84838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BFA32A-71A8-2F44-8B70-D8F607891AC6}"/>
              </a:ext>
            </a:extLst>
          </p:cNvPr>
          <p:cNvSpPr>
            <a:spLocks noGrp="1"/>
          </p:cNvSpPr>
          <p:nvPr>
            <p:ph type="title"/>
          </p:nvPr>
        </p:nvSpPr>
        <p:spPr>
          <a:xfrm>
            <a:off x="767290" y="1030286"/>
            <a:ext cx="4153626" cy="2174091"/>
          </a:xfrm>
        </p:spPr>
        <p:txBody>
          <a:bodyPr anchor="b">
            <a:normAutofit/>
          </a:bodyPr>
          <a:lstStyle/>
          <a:p>
            <a:r>
              <a:rPr lang="en-IN" sz="3700" b="1">
                <a:solidFill>
                  <a:schemeClr val="bg1"/>
                </a:solidFill>
              </a:rPr>
              <a:t>Relationships between continuous variables</a:t>
            </a:r>
            <a:endParaRPr lang="en-US" sz="3700">
              <a:solidFill>
                <a:schemeClr val="bg1"/>
              </a:solidFill>
            </a:endParaRPr>
          </a:p>
        </p:txBody>
      </p:sp>
      <p:grpSp>
        <p:nvGrpSpPr>
          <p:cNvPr id="44" name="Group 12">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4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F57E8C01-B441-E14E-83D6-A2DF033789F6}"/>
              </a:ext>
            </a:extLst>
          </p:cNvPr>
          <p:cNvSpPr>
            <a:spLocks noGrp="1"/>
          </p:cNvSpPr>
          <p:nvPr>
            <p:ph idx="1"/>
          </p:nvPr>
        </p:nvSpPr>
        <p:spPr>
          <a:xfrm>
            <a:off x="767290" y="3428999"/>
            <a:ext cx="4075054" cy="2741213"/>
          </a:xfrm>
        </p:spPr>
        <p:txBody>
          <a:bodyPr anchor="t">
            <a:normAutofit/>
          </a:bodyPr>
          <a:lstStyle/>
          <a:p>
            <a:r>
              <a:rPr lang="en-IN" sz="2000">
                <a:solidFill>
                  <a:schemeClr val="bg1"/>
                </a:solidFill>
              </a:rPr>
              <a:t>By using the correlation method .corr() we can generate the relationship between each continuous variable:</a:t>
            </a:r>
          </a:p>
          <a:p>
            <a:endParaRPr lang="en-US" sz="2000">
              <a:solidFill>
                <a:schemeClr val="bg1"/>
              </a:solidFill>
            </a:endParaRPr>
          </a:p>
        </p:txBody>
      </p:sp>
      <p:pic>
        <p:nvPicPr>
          <p:cNvPr id="4" name="Picture 3">
            <a:extLst>
              <a:ext uri="{FF2B5EF4-FFF2-40B4-BE49-F238E27FC236}">
                <a16:creationId xmlns:a16="http://schemas.microsoft.com/office/drawing/2014/main" id="{D1FD6BBD-540C-F048-B017-740095A732EB}"/>
              </a:ext>
            </a:extLst>
          </p:cNvPr>
          <p:cNvPicPr>
            <a:picLocks noChangeAspect="1"/>
          </p:cNvPicPr>
          <p:nvPr/>
        </p:nvPicPr>
        <p:blipFill>
          <a:blip r:embed="rId2"/>
          <a:stretch>
            <a:fillRect/>
          </a:stretch>
        </p:blipFill>
        <p:spPr>
          <a:xfrm>
            <a:off x="6643856" y="2652131"/>
            <a:ext cx="5051320" cy="1553280"/>
          </a:xfrm>
          <a:prstGeom prst="rect">
            <a:avLst/>
          </a:prstGeom>
        </p:spPr>
      </p:pic>
    </p:spTree>
    <p:extLst>
      <p:ext uri="{BB962C8B-B14F-4D97-AF65-F5344CB8AC3E}">
        <p14:creationId xmlns:p14="http://schemas.microsoft.com/office/powerpoint/2010/main" val="191574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E4B7C1DD-857C-4D03-AAB3-C5C95BD51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500831"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DED5B1-E54F-2144-892F-28BB87406A3C}"/>
              </a:ext>
            </a:extLst>
          </p:cNvPr>
          <p:cNvSpPr>
            <a:spLocks noGrp="1"/>
          </p:cNvSpPr>
          <p:nvPr>
            <p:ph type="title"/>
          </p:nvPr>
        </p:nvSpPr>
        <p:spPr>
          <a:xfrm>
            <a:off x="821516" y="640263"/>
            <a:ext cx="6713140" cy="1344975"/>
          </a:xfrm>
        </p:spPr>
        <p:txBody>
          <a:bodyPr>
            <a:normAutofit/>
          </a:bodyPr>
          <a:lstStyle/>
          <a:p>
            <a:r>
              <a:rPr lang="en-US" sz="4000" dirty="0"/>
              <a:t>Slicing</a:t>
            </a:r>
          </a:p>
        </p:txBody>
      </p:sp>
      <p:pic>
        <p:nvPicPr>
          <p:cNvPr id="5" name="Picture 4">
            <a:extLst>
              <a:ext uri="{FF2B5EF4-FFF2-40B4-BE49-F238E27FC236}">
                <a16:creationId xmlns:a16="http://schemas.microsoft.com/office/drawing/2014/main" id="{1152F5B9-7E35-4448-8AEC-EBB33EAB0E94}"/>
              </a:ext>
            </a:extLst>
          </p:cNvPr>
          <p:cNvPicPr>
            <a:picLocks noChangeAspect="1"/>
          </p:cNvPicPr>
          <p:nvPr/>
        </p:nvPicPr>
        <p:blipFill>
          <a:blip r:embed="rId2"/>
          <a:stretch>
            <a:fillRect/>
          </a:stretch>
        </p:blipFill>
        <p:spPr>
          <a:xfrm>
            <a:off x="6096000" y="520039"/>
            <a:ext cx="5775960" cy="1753604"/>
          </a:xfrm>
          <a:prstGeom prst="rect">
            <a:avLst/>
          </a:prstGeom>
        </p:spPr>
      </p:pic>
      <p:sp>
        <p:nvSpPr>
          <p:cNvPr id="3" name="Content Placeholder 2">
            <a:extLst>
              <a:ext uri="{FF2B5EF4-FFF2-40B4-BE49-F238E27FC236}">
                <a16:creationId xmlns:a16="http://schemas.microsoft.com/office/drawing/2014/main" id="{51ADEE6F-4E52-A542-BCE6-191F8D2A5E1B}"/>
              </a:ext>
            </a:extLst>
          </p:cNvPr>
          <p:cNvSpPr>
            <a:spLocks noGrp="1"/>
          </p:cNvSpPr>
          <p:nvPr>
            <p:ph idx="1"/>
          </p:nvPr>
        </p:nvSpPr>
        <p:spPr>
          <a:xfrm>
            <a:off x="821514" y="2121762"/>
            <a:ext cx="6723145" cy="3626917"/>
          </a:xfrm>
        </p:spPr>
        <p:txBody>
          <a:bodyPr>
            <a:normAutofit/>
          </a:bodyPr>
          <a:lstStyle/>
          <a:p>
            <a:r>
              <a:rPr lang="en-IN" sz="2400" b="1" dirty="0"/>
              <a:t>By column</a:t>
            </a:r>
          </a:p>
          <a:p>
            <a:pPr lvl="1"/>
            <a:r>
              <a:rPr lang="en-IN" dirty="0"/>
              <a:t>using square brackets like this:</a:t>
            </a:r>
          </a:p>
          <a:p>
            <a:pPr lvl="2"/>
            <a:endParaRPr lang="en-IN" sz="2400" dirty="0"/>
          </a:p>
          <a:p>
            <a:endParaRPr lang="en-IN" sz="2400" b="1" dirty="0"/>
          </a:p>
          <a:p>
            <a:r>
              <a:rPr lang="en-IN" sz="2400" b="1" dirty="0"/>
              <a:t>By rows</a:t>
            </a:r>
          </a:p>
          <a:p>
            <a:pPr lvl="1"/>
            <a:r>
              <a:rPr lang="en-IN" dirty="0"/>
              <a:t>For rows, we have two options:</a:t>
            </a:r>
          </a:p>
          <a:p>
            <a:pPr lvl="2"/>
            <a:r>
              <a:rPr lang="en-IN" sz="2400" b="0" dirty="0">
                <a:effectLst/>
              </a:rPr>
              <a:t>.</a:t>
            </a:r>
            <a:r>
              <a:rPr lang="en-IN" sz="2400" b="0" dirty="0" err="1">
                <a:effectLst/>
              </a:rPr>
              <a:t>loc</a:t>
            </a:r>
            <a:r>
              <a:rPr lang="en-IN" sz="2400" b="0" dirty="0">
                <a:effectLst/>
              </a:rPr>
              <a:t> - </a:t>
            </a:r>
            <a:r>
              <a:rPr lang="en-IN" sz="2400" b="1" dirty="0">
                <a:effectLst/>
              </a:rPr>
              <a:t>loc</a:t>
            </a:r>
            <a:r>
              <a:rPr lang="en-IN" sz="2400" b="0" dirty="0">
                <a:effectLst/>
              </a:rPr>
              <a:t>ates by name</a:t>
            </a:r>
          </a:p>
          <a:p>
            <a:pPr lvl="2"/>
            <a:r>
              <a:rPr lang="en-IN" sz="2400" b="0" dirty="0">
                <a:effectLst/>
              </a:rPr>
              <a:t>.</a:t>
            </a:r>
            <a:r>
              <a:rPr lang="en-IN" sz="2400" b="0" dirty="0" err="1">
                <a:effectLst/>
              </a:rPr>
              <a:t>iloc</a:t>
            </a:r>
            <a:r>
              <a:rPr lang="en-IN" sz="2400" b="0" dirty="0">
                <a:effectLst/>
              </a:rPr>
              <a:t>- </a:t>
            </a:r>
            <a:r>
              <a:rPr lang="en-IN" sz="2400" b="1" dirty="0">
                <a:effectLst/>
              </a:rPr>
              <a:t>loc</a:t>
            </a:r>
            <a:r>
              <a:rPr lang="en-IN" sz="2400" b="0" dirty="0">
                <a:effectLst/>
              </a:rPr>
              <a:t>ates by numerical </a:t>
            </a:r>
            <a:r>
              <a:rPr lang="en-IN" sz="2400" b="1" dirty="0">
                <a:effectLst/>
              </a:rPr>
              <a:t>i</a:t>
            </a:r>
            <a:r>
              <a:rPr lang="en-IN" sz="2400" b="0" dirty="0">
                <a:effectLst/>
              </a:rPr>
              <a:t>ndex</a:t>
            </a:r>
          </a:p>
          <a:p>
            <a:endParaRPr lang="en-US" sz="2400" dirty="0"/>
          </a:p>
        </p:txBody>
      </p:sp>
      <p:pic>
        <p:nvPicPr>
          <p:cNvPr id="6" name="Picture 5">
            <a:extLst>
              <a:ext uri="{FF2B5EF4-FFF2-40B4-BE49-F238E27FC236}">
                <a16:creationId xmlns:a16="http://schemas.microsoft.com/office/drawing/2014/main" id="{6CC20190-9279-094B-8DFC-B552F861BA36}"/>
              </a:ext>
            </a:extLst>
          </p:cNvPr>
          <p:cNvPicPr>
            <a:picLocks noChangeAspect="1"/>
          </p:cNvPicPr>
          <p:nvPr/>
        </p:nvPicPr>
        <p:blipFill>
          <a:blip r:embed="rId3"/>
          <a:stretch>
            <a:fillRect/>
          </a:stretch>
        </p:blipFill>
        <p:spPr>
          <a:xfrm>
            <a:off x="6096001" y="2497425"/>
            <a:ext cx="5775960" cy="1576804"/>
          </a:xfrm>
          <a:prstGeom prst="rect">
            <a:avLst/>
          </a:prstGeom>
        </p:spPr>
      </p:pic>
      <p:pic>
        <p:nvPicPr>
          <p:cNvPr id="4" name="Picture 3">
            <a:extLst>
              <a:ext uri="{FF2B5EF4-FFF2-40B4-BE49-F238E27FC236}">
                <a16:creationId xmlns:a16="http://schemas.microsoft.com/office/drawing/2014/main" id="{821DD19B-8FDB-774F-BE8E-FE4C3DA29F15}"/>
              </a:ext>
            </a:extLst>
          </p:cNvPr>
          <p:cNvPicPr>
            <a:picLocks noChangeAspect="1"/>
          </p:cNvPicPr>
          <p:nvPr/>
        </p:nvPicPr>
        <p:blipFill>
          <a:blip r:embed="rId4"/>
          <a:stretch>
            <a:fillRect/>
          </a:stretch>
        </p:blipFill>
        <p:spPr>
          <a:xfrm>
            <a:off x="6096000" y="4546585"/>
            <a:ext cx="5775961" cy="1807858"/>
          </a:xfrm>
          <a:prstGeom prst="rect">
            <a:avLst/>
          </a:prstGeom>
        </p:spPr>
      </p:pic>
    </p:spTree>
    <p:extLst>
      <p:ext uri="{BB962C8B-B14F-4D97-AF65-F5344CB8AC3E}">
        <p14:creationId xmlns:p14="http://schemas.microsoft.com/office/powerpoint/2010/main" val="325488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432B7D-D7FC-1643-B412-D35D0E46486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a:solidFill>
                  <a:srgbClr val="FFFFFF"/>
                </a:solidFill>
                <a:latin typeface="+mj-lt"/>
                <a:ea typeface="+mj-ea"/>
                <a:cs typeface="+mj-cs"/>
              </a:rPr>
              <a:t>Conditional selections</a:t>
            </a:r>
            <a:endParaRPr lang="en-US" sz="5400" kern="120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F79E73A8-614A-B144-B940-20A22D4EEE82}"/>
              </a:ext>
            </a:extLst>
          </p:cNvPr>
          <p:cNvPicPr>
            <a:picLocks noGrp="1" noChangeAspect="1"/>
          </p:cNvPicPr>
          <p:nvPr>
            <p:ph idx="1"/>
          </p:nvPr>
        </p:nvPicPr>
        <p:blipFill>
          <a:blip r:embed="rId2"/>
          <a:stretch>
            <a:fillRect/>
          </a:stretch>
        </p:blipFill>
        <p:spPr>
          <a:xfrm>
            <a:off x="910210" y="2509911"/>
            <a:ext cx="10316480" cy="3997637"/>
          </a:xfrm>
          <a:prstGeom prst="rect">
            <a:avLst/>
          </a:prstGeom>
        </p:spPr>
      </p:pic>
    </p:spTree>
    <p:extLst>
      <p:ext uri="{BB962C8B-B14F-4D97-AF65-F5344CB8AC3E}">
        <p14:creationId xmlns:p14="http://schemas.microsoft.com/office/powerpoint/2010/main" val="29618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42A9CC-C446-9F4B-A32B-7FF295F5FFBE}"/>
              </a:ext>
            </a:extLst>
          </p:cNvPr>
          <p:cNvSpPr>
            <a:spLocks noGrp="1"/>
          </p:cNvSpPr>
          <p:nvPr>
            <p:ph type="title"/>
          </p:nvPr>
        </p:nvSpPr>
        <p:spPr>
          <a:xfrm>
            <a:off x="6513788" y="365125"/>
            <a:ext cx="4840010" cy="1807305"/>
          </a:xfrm>
        </p:spPr>
        <p:txBody>
          <a:bodyPr>
            <a:normAutofit/>
          </a:bodyPr>
          <a:lstStyle/>
          <a:p>
            <a:r>
              <a:rPr lang="en-US"/>
              <a:t>Plotting:</a:t>
            </a:r>
          </a:p>
        </p:txBody>
      </p:sp>
      <p:pic>
        <p:nvPicPr>
          <p:cNvPr id="5" name="Picture 4" descr="Light bulb on yellow background with sketched light beams and cord">
            <a:extLst>
              <a:ext uri="{FF2B5EF4-FFF2-40B4-BE49-F238E27FC236}">
                <a16:creationId xmlns:a16="http://schemas.microsoft.com/office/drawing/2014/main" id="{25BEF5A8-3647-4091-A224-AF9058C17244}"/>
              </a:ext>
            </a:extLst>
          </p:cNvPr>
          <p:cNvPicPr>
            <a:picLocks noChangeAspect="1"/>
          </p:cNvPicPr>
          <p:nvPr/>
        </p:nvPicPr>
        <p:blipFill rotWithShape="1">
          <a:blip r:embed="rId2"/>
          <a:srcRect l="44607" r="54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D38F336-56E9-9C4F-9792-D1A3D29FE06C}"/>
              </a:ext>
            </a:extLst>
          </p:cNvPr>
          <p:cNvSpPr>
            <a:spLocks noGrp="1"/>
          </p:cNvSpPr>
          <p:nvPr>
            <p:ph idx="1"/>
          </p:nvPr>
        </p:nvSpPr>
        <p:spPr>
          <a:xfrm>
            <a:off x="6513788" y="2333297"/>
            <a:ext cx="4840010" cy="3843666"/>
          </a:xfrm>
        </p:spPr>
        <p:txBody>
          <a:bodyPr>
            <a:normAutofit/>
          </a:bodyPr>
          <a:lstStyle/>
          <a:p>
            <a:r>
              <a:rPr lang="en-IN" sz="2000" dirty="0"/>
              <a:t>Another great thing about pandas is that it integrates with Matplotlib, so you get the ability to plot directly off DataFrames and Series. To get started we need to import Matplotlib (</a:t>
            </a:r>
            <a:r>
              <a:rPr lang="en-IN" sz="2000" dirty="0">
                <a:solidFill>
                  <a:srgbClr val="FF0000"/>
                </a:solidFill>
              </a:rPr>
              <a:t>pip install matplotlib</a:t>
            </a:r>
            <a:r>
              <a:rPr lang="en-IN" sz="2000" dirty="0"/>
              <a:t>):</a:t>
            </a:r>
          </a:p>
          <a:p>
            <a:endParaRPr lang="en-IN" sz="2000" dirty="0"/>
          </a:p>
          <a:p>
            <a:pPr marL="0" indent="0">
              <a:buNone/>
            </a:pPr>
            <a:r>
              <a:rPr lang="en-IN" sz="2000" b="1" dirty="0"/>
              <a:t>import </a:t>
            </a:r>
            <a:r>
              <a:rPr lang="en-IN" sz="2000" b="1" dirty="0" err="1"/>
              <a:t>matplotlib.pyplot</a:t>
            </a:r>
            <a:r>
              <a:rPr lang="en-IN" sz="2000" b="1" dirty="0"/>
              <a:t> as </a:t>
            </a:r>
            <a:r>
              <a:rPr lang="en-IN" sz="2000" b="1" dirty="0" err="1"/>
              <a:t>plt</a:t>
            </a:r>
            <a:r>
              <a:rPr lang="en-IN" sz="2000" b="1" dirty="0"/>
              <a:t> </a:t>
            </a:r>
          </a:p>
          <a:p>
            <a:pPr marL="0" indent="0">
              <a:buNone/>
            </a:pPr>
            <a:r>
              <a:rPr lang="en-IN" sz="2000" b="1" dirty="0" err="1"/>
              <a:t>plt.rcParams.update</a:t>
            </a:r>
            <a:r>
              <a:rPr lang="en-IN" sz="2000" b="1" dirty="0"/>
              <a:t>({'</a:t>
            </a:r>
            <a:r>
              <a:rPr lang="en-IN" sz="2000" b="1" dirty="0" err="1"/>
              <a:t>font.size</a:t>
            </a:r>
            <a:r>
              <a:rPr lang="en-IN" sz="2000" b="1" dirty="0"/>
              <a:t>': 20, '</a:t>
            </a:r>
            <a:r>
              <a:rPr lang="en-IN" sz="2000" b="1" dirty="0" err="1"/>
              <a:t>figure.figsize</a:t>
            </a:r>
            <a:r>
              <a:rPr lang="en-IN" sz="2000" b="1" dirty="0"/>
              <a:t>': (10, 8)})  </a:t>
            </a:r>
          </a:p>
          <a:p>
            <a:pPr marL="0" indent="0">
              <a:buNone/>
            </a:pPr>
            <a:r>
              <a:rPr lang="en-IN" sz="2000" b="1" dirty="0"/>
              <a:t># set font and plot size to be larger</a:t>
            </a:r>
          </a:p>
          <a:p>
            <a:endParaRPr lang="en-US" sz="2000" dirty="0"/>
          </a:p>
        </p:txBody>
      </p:sp>
    </p:spTree>
    <p:extLst>
      <p:ext uri="{BB962C8B-B14F-4D97-AF65-F5344CB8AC3E}">
        <p14:creationId xmlns:p14="http://schemas.microsoft.com/office/powerpoint/2010/main" val="258598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5640B-0AEA-0C47-B835-8CEAAF8E51B4}"/>
              </a:ext>
            </a:extLst>
          </p:cNvPr>
          <p:cNvSpPr>
            <a:spLocks noGrp="1"/>
          </p:cNvSpPr>
          <p:nvPr>
            <p:ph type="title"/>
          </p:nvPr>
        </p:nvSpPr>
        <p:spPr>
          <a:xfrm>
            <a:off x="6513788" y="365125"/>
            <a:ext cx="4840010" cy="1807305"/>
          </a:xfrm>
        </p:spPr>
        <p:txBody>
          <a:bodyPr>
            <a:normAutofit/>
          </a:bodyPr>
          <a:lstStyle/>
          <a:p>
            <a:r>
              <a:rPr lang="en-US" b="1" dirty="0"/>
              <a:t>Various types of Plot:</a:t>
            </a:r>
          </a:p>
        </p:txBody>
      </p:sp>
      <p:pic>
        <p:nvPicPr>
          <p:cNvPr id="5" name="Picture 4" descr="Graphs and plots layered on a blue digital screen">
            <a:extLst>
              <a:ext uri="{FF2B5EF4-FFF2-40B4-BE49-F238E27FC236}">
                <a16:creationId xmlns:a16="http://schemas.microsoft.com/office/drawing/2014/main" id="{60194E56-DD85-4D1E-A504-F68EEDA0CEF3}"/>
              </a:ext>
            </a:extLst>
          </p:cNvPr>
          <p:cNvPicPr>
            <a:picLocks noChangeAspect="1"/>
          </p:cNvPicPr>
          <p:nvPr/>
        </p:nvPicPr>
        <p:blipFill rotWithShape="1">
          <a:blip r:embed="rId2"/>
          <a:srcRect l="14922" r="1818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31130A8-588F-A84A-A697-EC92EB9F17A0}"/>
              </a:ext>
            </a:extLst>
          </p:cNvPr>
          <p:cNvSpPr>
            <a:spLocks noGrp="1"/>
          </p:cNvSpPr>
          <p:nvPr>
            <p:ph idx="1"/>
          </p:nvPr>
        </p:nvSpPr>
        <p:spPr>
          <a:xfrm>
            <a:off x="6513788" y="2333297"/>
            <a:ext cx="4840010" cy="3843666"/>
          </a:xfrm>
        </p:spPr>
        <p:txBody>
          <a:bodyPr>
            <a:normAutofit/>
          </a:bodyPr>
          <a:lstStyle/>
          <a:p>
            <a:r>
              <a:rPr lang="en-IN" sz="2000" dirty="0">
                <a:solidFill>
                  <a:srgbClr val="0070C0"/>
                </a:solidFill>
              </a:rPr>
              <a:t>For categorical variables</a:t>
            </a:r>
            <a:r>
              <a:rPr lang="en-IN" sz="2000" dirty="0"/>
              <a:t>: </a:t>
            </a:r>
          </a:p>
          <a:p>
            <a:pPr lvl="1"/>
            <a:r>
              <a:rPr lang="en-IN" sz="2000" dirty="0"/>
              <a:t>Bar Charts </a:t>
            </a:r>
          </a:p>
          <a:p>
            <a:pPr lvl="1"/>
            <a:r>
              <a:rPr lang="en-IN" sz="2000" dirty="0"/>
              <a:t>Boxplots.</a:t>
            </a:r>
          </a:p>
          <a:p>
            <a:r>
              <a:rPr lang="en-IN" sz="2000" dirty="0">
                <a:solidFill>
                  <a:srgbClr val="0070C0"/>
                </a:solidFill>
              </a:rPr>
              <a:t>For continuous variables: </a:t>
            </a:r>
          </a:p>
          <a:p>
            <a:pPr lvl="1"/>
            <a:r>
              <a:rPr lang="en-IN" sz="2000" dirty="0"/>
              <a:t>Histograms</a:t>
            </a:r>
          </a:p>
          <a:p>
            <a:pPr lvl="1"/>
            <a:r>
              <a:rPr lang="en-IN" sz="2000" dirty="0"/>
              <a:t>Scatterplots</a:t>
            </a:r>
          </a:p>
          <a:p>
            <a:pPr lvl="1"/>
            <a:r>
              <a:rPr lang="en-IN" sz="2000" dirty="0"/>
              <a:t>Line graphs</a:t>
            </a:r>
          </a:p>
          <a:p>
            <a:pPr lvl="1"/>
            <a:r>
              <a:rPr lang="en-IN" sz="2000" dirty="0"/>
              <a:t>Boxplots.</a:t>
            </a:r>
          </a:p>
          <a:p>
            <a:pPr marL="0" indent="0">
              <a:buNone/>
            </a:pPr>
            <a:endParaRPr lang="en-US" sz="2000" dirty="0"/>
          </a:p>
        </p:txBody>
      </p:sp>
    </p:spTree>
    <p:extLst>
      <p:ext uri="{BB962C8B-B14F-4D97-AF65-F5344CB8AC3E}">
        <p14:creationId xmlns:p14="http://schemas.microsoft.com/office/powerpoint/2010/main" val="298264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9" name="Group 33">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35"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Chart, histogram&#10;&#10;Description automatically generated">
            <a:extLst>
              <a:ext uri="{FF2B5EF4-FFF2-40B4-BE49-F238E27FC236}">
                <a16:creationId xmlns:a16="http://schemas.microsoft.com/office/drawing/2014/main" id="{4FA854AC-EE96-CB42-B7B6-DD3A0C07A286}"/>
              </a:ext>
            </a:extLst>
          </p:cNvPr>
          <p:cNvPicPr>
            <a:picLocks noChangeAspect="1"/>
          </p:cNvPicPr>
          <p:nvPr/>
        </p:nvPicPr>
        <p:blipFill>
          <a:blip r:embed="rId2"/>
          <a:stretch>
            <a:fillRect/>
          </a:stretch>
        </p:blipFill>
        <p:spPr>
          <a:xfrm>
            <a:off x="6126740" y="891906"/>
            <a:ext cx="5180245" cy="2376229"/>
          </a:xfrm>
          <a:prstGeom prst="rect">
            <a:avLst/>
          </a:prstGeom>
        </p:spPr>
      </p:pic>
      <p:sp>
        <p:nvSpPr>
          <p:cNvPr id="25" name="Content Placeholder 14">
            <a:extLst>
              <a:ext uri="{FF2B5EF4-FFF2-40B4-BE49-F238E27FC236}">
                <a16:creationId xmlns:a16="http://schemas.microsoft.com/office/drawing/2014/main" id="{1132C334-8235-4C94-8CCB-A31E01FB85D5}"/>
              </a:ext>
            </a:extLst>
          </p:cNvPr>
          <p:cNvSpPr>
            <a:spLocks noGrp="1"/>
          </p:cNvSpPr>
          <p:nvPr>
            <p:ph idx="1"/>
          </p:nvPr>
        </p:nvSpPr>
        <p:spPr>
          <a:xfrm>
            <a:off x="767290" y="3428999"/>
            <a:ext cx="4075054" cy="2741213"/>
          </a:xfrm>
        </p:spPr>
        <p:txBody>
          <a:bodyPr anchor="t">
            <a:normAutofit/>
          </a:bodyPr>
          <a:lstStyle/>
          <a:p>
            <a:r>
              <a:rPr lang="en-US" sz="4400" dirty="0">
                <a:solidFill>
                  <a:schemeClr val="bg1"/>
                </a:solidFill>
              </a:rPr>
              <a:t>Scatterplot and Histogram</a:t>
            </a:r>
          </a:p>
        </p:txBody>
      </p:sp>
      <p:pic>
        <p:nvPicPr>
          <p:cNvPr id="4" name="Content Placeholder 3" descr="Chart, scatter chart&#10;&#10;Description automatically generated">
            <a:extLst>
              <a:ext uri="{FF2B5EF4-FFF2-40B4-BE49-F238E27FC236}">
                <a16:creationId xmlns:a16="http://schemas.microsoft.com/office/drawing/2014/main" id="{02748B38-A72D-FA42-A8EB-25E81CE0C32D}"/>
              </a:ext>
            </a:extLst>
          </p:cNvPr>
          <p:cNvPicPr>
            <a:picLocks noChangeAspect="1"/>
          </p:cNvPicPr>
          <p:nvPr/>
        </p:nvPicPr>
        <p:blipFill>
          <a:blip r:embed="rId3"/>
          <a:stretch>
            <a:fillRect/>
          </a:stretch>
        </p:blipFill>
        <p:spPr>
          <a:xfrm>
            <a:off x="5728138" y="3921247"/>
            <a:ext cx="5693969" cy="2174753"/>
          </a:xfrm>
          <a:prstGeom prst="rect">
            <a:avLst/>
          </a:prstGeom>
        </p:spPr>
      </p:pic>
    </p:spTree>
    <p:extLst>
      <p:ext uri="{BB962C8B-B14F-4D97-AF65-F5344CB8AC3E}">
        <p14:creationId xmlns:p14="http://schemas.microsoft.com/office/powerpoint/2010/main" val="4192924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C864F-7B13-C842-B7F6-ECBDC500B2A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BOX PLOT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88BD0B5-4FFB-BF4F-85C6-4C29C1E99CB0}"/>
              </a:ext>
            </a:extLst>
          </p:cNvPr>
          <p:cNvPicPr>
            <a:picLocks noChangeAspect="1"/>
          </p:cNvPicPr>
          <p:nvPr/>
        </p:nvPicPr>
        <p:blipFill>
          <a:blip r:embed="rId2"/>
          <a:stretch>
            <a:fillRect/>
          </a:stretch>
        </p:blipFill>
        <p:spPr>
          <a:xfrm>
            <a:off x="1635368" y="2426818"/>
            <a:ext cx="2848315"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890884A5-70E6-F048-B1FC-6B33C28B8B1A}"/>
              </a:ext>
            </a:extLst>
          </p:cNvPr>
          <p:cNvPicPr>
            <a:picLocks noGrp="1" noChangeAspect="1"/>
          </p:cNvPicPr>
          <p:nvPr>
            <p:ph idx="1"/>
          </p:nvPr>
        </p:nvPicPr>
        <p:blipFill>
          <a:blip r:embed="rId3"/>
          <a:stretch>
            <a:fillRect/>
          </a:stretch>
        </p:blipFill>
        <p:spPr>
          <a:xfrm>
            <a:off x="6445073" y="3020738"/>
            <a:ext cx="5455917" cy="2809796"/>
          </a:xfrm>
          <a:prstGeom prst="rect">
            <a:avLst/>
          </a:prstGeom>
        </p:spPr>
      </p:pic>
    </p:spTree>
    <p:extLst>
      <p:ext uri="{BB962C8B-B14F-4D97-AF65-F5344CB8AC3E}">
        <p14:creationId xmlns:p14="http://schemas.microsoft.com/office/powerpoint/2010/main" val="1266309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659E1A-2B11-5F4E-9109-543E86D03D6C}"/>
              </a:ext>
            </a:extLst>
          </p:cNvPr>
          <p:cNvSpPr>
            <a:spLocks noGrp="1"/>
          </p:cNvSpPr>
          <p:nvPr>
            <p:ph type="title"/>
          </p:nvPr>
        </p:nvSpPr>
        <p:spPr>
          <a:xfrm>
            <a:off x="5297762" y="329183"/>
            <a:ext cx="6251110" cy="2203809"/>
          </a:xfrm>
        </p:spPr>
        <p:txBody>
          <a:bodyPr anchor="b">
            <a:normAutofit/>
          </a:bodyPr>
          <a:lstStyle/>
          <a:p>
            <a:r>
              <a:rPr lang="en-US" sz="5400" dirty="0"/>
              <a:t>What’s pandas for?</a:t>
            </a:r>
          </a:p>
        </p:txBody>
      </p:sp>
      <p:pic>
        <p:nvPicPr>
          <p:cNvPr id="16" name="Picture 4" descr="Giant panda">
            <a:extLst>
              <a:ext uri="{FF2B5EF4-FFF2-40B4-BE49-F238E27FC236}">
                <a16:creationId xmlns:a16="http://schemas.microsoft.com/office/drawing/2014/main" id="{42BC9E93-2BC3-4F2B-9A41-3411BFE7E28F}"/>
              </a:ext>
            </a:extLst>
          </p:cNvPr>
          <p:cNvPicPr>
            <a:picLocks noChangeAspect="1"/>
          </p:cNvPicPr>
          <p:nvPr/>
        </p:nvPicPr>
        <p:blipFill rotWithShape="1">
          <a:blip r:embed="rId2"/>
          <a:srcRect l="6398" r="572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1A8503-D416-4F48-ADE7-CC1D792448E5}"/>
              </a:ext>
            </a:extLst>
          </p:cNvPr>
          <p:cNvSpPr>
            <a:spLocks noGrp="1"/>
          </p:cNvSpPr>
          <p:nvPr>
            <p:ph idx="1"/>
          </p:nvPr>
        </p:nvSpPr>
        <p:spPr>
          <a:xfrm>
            <a:off x="5297762" y="3226676"/>
            <a:ext cx="6251110" cy="2963812"/>
          </a:xfrm>
        </p:spPr>
        <p:txBody>
          <a:bodyPr>
            <a:normAutofit/>
          </a:bodyPr>
          <a:lstStyle/>
          <a:p>
            <a:r>
              <a:rPr lang="en-IN" sz="2400" dirty="0"/>
              <a:t>Through pandas, you get acquainted with your data by cleaning, transforming, and </a:t>
            </a:r>
            <a:r>
              <a:rPr lang="en-IN" sz="2400" dirty="0" err="1"/>
              <a:t>analyzing</a:t>
            </a:r>
            <a:r>
              <a:rPr lang="en-IN" sz="2400" dirty="0"/>
              <a:t> it.</a:t>
            </a:r>
            <a:endParaRPr lang="en-US" sz="2400" dirty="0"/>
          </a:p>
          <a:p>
            <a:pPr marL="0" indent="0">
              <a:buNone/>
            </a:pPr>
            <a:endParaRPr lang="en-US" sz="2200" dirty="0"/>
          </a:p>
        </p:txBody>
      </p:sp>
    </p:spTree>
    <p:extLst>
      <p:ext uri="{BB962C8B-B14F-4D97-AF65-F5344CB8AC3E}">
        <p14:creationId xmlns:p14="http://schemas.microsoft.com/office/powerpoint/2010/main" val="2451264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C58DA63-5557-4666-BD8F-DB9F02125298}"/>
              </a:ext>
            </a:extLst>
          </p:cNvPr>
          <p:cNvPicPr>
            <a:picLocks noChangeAspect="1"/>
          </p:cNvPicPr>
          <p:nvPr/>
        </p:nvPicPr>
        <p:blipFill rotWithShape="1">
          <a:blip r:embed="rId3">
            <a:alphaModFix amt="40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F6949692-CA9B-C640-A094-2340CFAF5E4D}"/>
              </a:ext>
            </a:extLst>
          </p:cNvPr>
          <p:cNvSpPr>
            <a:spLocks noGrp="1"/>
          </p:cNvSpPr>
          <p:nvPr>
            <p:ph type="title"/>
          </p:nvPr>
        </p:nvSpPr>
        <p:spPr>
          <a:xfrm>
            <a:off x="838200" y="365125"/>
            <a:ext cx="10515600" cy="1325563"/>
          </a:xfrm>
        </p:spPr>
        <p:txBody>
          <a:bodyPr>
            <a:normAutofit/>
          </a:bodyPr>
          <a:lstStyle/>
          <a:p>
            <a:r>
              <a:rPr lang="en-IN" sz="5400" b="1">
                <a:solidFill>
                  <a:srgbClr val="FFFFFF"/>
                </a:solidFill>
              </a:rPr>
              <a:t>What's Pandas for? Cont..</a:t>
            </a:r>
            <a:endParaRPr lang="en-US" sz="5400">
              <a:solidFill>
                <a:srgbClr val="FFFFFF"/>
              </a:solidFill>
            </a:endParaRPr>
          </a:p>
        </p:txBody>
      </p:sp>
      <p:sp>
        <p:nvSpPr>
          <p:cNvPr id="1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E33E9CD-672A-496B-91A0-F415C3840AC2}"/>
              </a:ext>
            </a:extLst>
          </p:cNvPr>
          <p:cNvGraphicFramePr>
            <a:graphicFrameLocks noGrp="1"/>
          </p:cNvGraphicFramePr>
          <p:nvPr>
            <p:ph idx="1"/>
            <p:extLst>
              <p:ext uri="{D42A27DB-BD31-4B8C-83A1-F6EECF244321}">
                <p14:modId xmlns:p14="http://schemas.microsoft.com/office/powerpoint/2010/main" val="3283758264"/>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own Arrow 3">
            <a:extLst>
              <a:ext uri="{FF2B5EF4-FFF2-40B4-BE49-F238E27FC236}">
                <a16:creationId xmlns:a16="http://schemas.microsoft.com/office/drawing/2014/main" id="{B4A5CADE-96AA-2047-BB69-B55FCF8E2D5E}"/>
              </a:ext>
            </a:extLst>
          </p:cNvPr>
          <p:cNvSpPr/>
          <p:nvPr/>
        </p:nvSpPr>
        <p:spPr>
          <a:xfrm>
            <a:off x="3668110" y="3647090"/>
            <a:ext cx="126124" cy="262758"/>
          </a:xfrm>
          <a:prstGeom prst="downArrow">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61994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67BEF2-529C-A549-9DC0-FCD103489189}"/>
              </a:ext>
            </a:extLst>
          </p:cNvPr>
          <p:cNvSpPr>
            <a:spLocks noGrp="1"/>
          </p:cNvSpPr>
          <p:nvPr>
            <p:ph type="title"/>
          </p:nvPr>
        </p:nvSpPr>
        <p:spPr>
          <a:xfrm>
            <a:off x="686834" y="1153572"/>
            <a:ext cx="3200400" cy="4461163"/>
          </a:xfrm>
        </p:spPr>
        <p:txBody>
          <a:bodyPr>
            <a:normAutofit/>
          </a:bodyPr>
          <a:lstStyle/>
          <a:p>
            <a:r>
              <a:rPr lang="en-IN" b="1">
                <a:solidFill>
                  <a:srgbClr val="FFFFFF"/>
                </a:solidFill>
              </a:rPr>
              <a:t>How does pandas fit into the data science toolkit?</a:t>
            </a:r>
            <a:endParaRPr lang="en-US">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2042D56-1975-4646-B9C4-06FE6DC48F87}"/>
              </a:ext>
            </a:extLst>
          </p:cNvPr>
          <p:cNvSpPr>
            <a:spLocks noGrp="1"/>
          </p:cNvSpPr>
          <p:nvPr>
            <p:ph idx="1"/>
          </p:nvPr>
        </p:nvSpPr>
        <p:spPr>
          <a:xfrm>
            <a:off x="4447308" y="591344"/>
            <a:ext cx="6906491" cy="5585619"/>
          </a:xfrm>
        </p:spPr>
        <p:txBody>
          <a:bodyPr anchor="ctr">
            <a:normAutofit/>
          </a:bodyPr>
          <a:lstStyle/>
          <a:p>
            <a:r>
              <a:rPr lang="en-IN" sz="2200" dirty="0"/>
              <a:t>Not only is the pandas library a central component of the data science toolkit but it is used in conjunction with other libraries in that collection.</a:t>
            </a:r>
          </a:p>
          <a:p>
            <a:r>
              <a:rPr lang="en-IN" sz="2200" dirty="0"/>
              <a:t>Pandas is built on top of the </a:t>
            </a:r>
            <a:r>
              <a:rPr lang="en-IN" sz="2200" b="1" u="sng" dirty="0">
                <a:hlinkClick r:id="rId2"/>
              </a:rPr>
              <a:t>NumPy</a:t>
            </a:r>
            <a:r>
              <a:rPr lang="en-IN" sz="2200" dirty="0"/>
              <a:t> package, meaning a lot of the structure of NumPy is used or replicated in Pandas. Data in pandas is often used to feed statistical analysis in </a:t>
            </a:r>
            <a:r>
              <a:rPr lang="en-IN" sz="2200" b="1" dirty="0"/>
              <a:t>SciPy</a:t>
            </a:r>
            <a:r>
              <a:rPr lang="en-IN" sz="2200" dirty="0"/>
              <a:t>, plotting functions from </a:t>
            </a:r>
            <a:r>
              <a:rPr lang="en-IN" sz="2200" b="1" dirty="0"/>
              <a:t>Matplotlib</a:t>
            </a:r>
            <a:r>
              <a:rPr lang="en-IN" sz="2200" dirty="0"/>
              <a:t>, and machine learning algorithms in </a:t>
            </a:r>
            <a:r>
              <a:rPr lang="en-IN" sz="2200" b="1" dirty="0"/>
              <a:t>Scikit-learn</a:t>
            </a:r>
            <a:r>
              <a:rPr lang="en-IN" sz="2200" dirty="0"/>
              <a:t>.</a:t>
            </a:r>
          </a:p>
          <a:p>
            <a:r>
              <a:rPr lang="en-IN" sz="2200" dirty="0" err="1"/>
              <a:t>Jupyter</a:t>
            </a:r>
            <a:r>
              <a:rPr lang="en-IN" sz="2200" dirty="0"/>
              <a:t> Notebooks offer a good environment for using pandas to do data exploration and </a:t>
            </a:r>
            <a:r>
              <a:rPr lang="en-IN" sz="2200" dirty="0" err="1"/>
              <a:t>modeling</a:t>
            </a:r>
            <a:r>
              <a:rPr lang="en-IN" sz="2200" dirty="0"/>
              <a:t>, but pandas can also be used in text editors just as easily.</a:t>
            </a:r>
          </a:p>
          <a:p>
            <a:r>
              <a:rPr lang="en-IN" sz="2200" dirty="0" err="1"/>
              <a:t>Jupyter</a:t>
            </a:r>
            <a:r>
              <a:rPr lang="en-IN" sz="2200" dirty="0"/>
              <a:t> Notebooks give us the ability to execute code in a particular cell as opposed to running the entire file. This saves a lot of time when working with large datasets and complex transformations. Notebooks also provide an easy way to visualize pandas’ DataFrames and plots.</a:t>
            </a:r>
          </a:p>
          <a:p>
            <a:endParaRPr lang="en-US" sz="2200" dirty="0"/>
          </a:p>
        </p:txBody>
      </p:sp>
    </p:spTree>
    <p:extLst>
      <p:ext uri="{BB962C8B-B14F-4D97-AF65-F5344CB8AC3E}">
        <p14:creationId xmlns:p14="http://schemas.microsoft.com/office/powerpoint/2010/main" val="1895172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88F7-361D-B348-9E0A-175831D7A3CD}"/>
              </a:ext>
            </a:extLst>
          </p:cNvPr>
          <p:cNvSpPr>
            <a:spLocks noGrp="1"/>
          </p:cNvSpPr>
          <p:nvPr>
            <p:ph type="title"/>
          </p:nvPr>
        </p:nvSpPr>
        <p:spPr>
          <a:xfrm>
            <a:off x="804673" y="1445494"/>
            <a:ext cx="3616856" cy="4376572"/>
          </a:xfrm>
        </p:spPr>
        <p:txBody>
          <a:bodyPr anchor="ctr">
            <a:normAutofit/>
          </a:bodyPr>
          <a:lstStyle/>
          <a:p>
            <a:r>
              <a:rPr lang="en-IN" sz="4800" b="1"/>
              <a:t>Pandas- Install and import</a:t>
            </a:r>
            <a:endParaRPr lang="en-US" sz="4800"/>
          </a:p>
        </p:txBody>
      </p:sp>
      <p:sp>
        <p:nvSpPr>
          <p:cNvPr id="40" name="Freeform: Shape 3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3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FB1DD8-EC16-2448-A979-52AF2001E4E0}"/>
              </a:ext>
            </a:extLst>
          </p:cNvPr>
          <p:cNvSpPr>
            <a:spLocks noGrp="1"/>
          </p:cNvSpPr>
          <p:nvPr>
            <p:ph idx="1"/>
          </p:nvPr>
        </p:nvSpPr>
        <p:spPr>
          <a:xfrm>
            <a:off x="5288692" y="531341"/>
            <a:ext cx="6598508" cy="5339107"/>
          </a:xfrm>
        </p:spPr>
        <p:txBody>
          <a:bodyPr anchor="ctr">
            <a:noAutofit/>
          </a:bodyPr>
          <a:lstStyle/>
          <a:p>
            <a:r>
              <a:rPr lang="en-IN" sz="2200" dirty="0">
                <a:solidFill>
                  <a:schemeClr val="bg1"/>
                </a:solidFill>
              </a:rPr>
              <a:t>Pandas is an easy package to install. Open up your terminal program (for Mac users) or command line (for PC users) and install it using either of the following commands: </a:t>
            </a:r>
            <a:r>
              <a:rPr lang="en-IN" sz="2200" b="1" dirty="0" err="1">
                <a:ln w="12700">
                  <a:solidFill>
                    <a:schemeClr val="accent1"/>
                  </a:solidFill>
                  <a:prstDash val="solid"/>
                </a:ln>
                <a:solidFill>
                  <a:schemeClr val="bg1"/>
                </a:solidFill>
                <a:effectLst>
                  <a:outerShdw dist="38100" dir="2640000" algn="bl" rotWithShape="0">
                    <a:schemeClr val="accent1"/>
                  </a:outerShdw>
                </a:effectLst>
              </a:rPr>
              <a:t>conda</a:t>
            </a:r>
            <a:r>
              <a:rPr lang="en-IN" sz="2200" b="1" dirty="0">
                <a:ln w="12700">
                  <a:solidFill>
                    <a:schemeClr val="accent1"/>
                  </a:solidFill>
                  <a:prstDash val="solid"/>
                </a:ln>
                <a:solidFill>
                  <a:schemeClr val="bg1"/>
                </a:solidFill>
                <a:effectLst>
                  <a:outerShdw dist="38100" dir="2640000" algn="bl" rotWithShape="0">
                    <a:schemeClr val="accent1"/>
                  </a:outerShdw>
                </a:effectLst>
              </a:rPr>
              <a:t> install pandas</a:t>
            </a:r>
            <a:r>
              <a:rPr lang="en-IN" sz="2200" dirty="0">
                <a:solidFill>
                  <a:schemeClr val="bg1"/>
                </a:solidFill>
              </a:rPr>
              <a:t>  				                             OR</a:t>
            </a:r>
          </a:p>
          <a:p>
            <a:pPr marL="0" indent="0">
              <a:buNone/>
            </a:pPr>
            <a:r>
              <a:rPr lang="en-IN" sz="2200" b="1" dirty="0">
                <a:ln w="12700">
                  <a:solidFill>
                    <a:schemeClr val="accent1"/>
                  </a:solidFill>
                  <a:prstDash val="solid"/>
                </a:ln>
                <a:solidFill>
                  <a:schemeClr val="bg1"/>
                </a:solidFill>
                <a:effectLst>
                  <a:outerShdw dist="38100" dir="2640000" algn="bl" rotWithShape="0">
                    <a:schemeClr val="accent1"/>
                  </a:outerShdw>
                </a:effectLst>
              </a:rPr>
              <a:t>			pip install pandas</a:t>
            </a:r>
          </a:p>
          <a:p>
            <a:r>
              <a:rPr lang="en-IN" sz="2200" dirty="0">
                <a:solidFill>
                  <a:schemeClr val="bg1"/>
                </a:solidFill>
              </a:rPr>
              <a:t>Alternatively, if you're currently viewing this article in a </a:t>
            </a:r>
            <a:r>
              <a:rPr lang="en-IN" sz="2200" dirty="0" err="1">
                <a:solidFill>
                  <a:schemeClr val="bg1"/>
                </a:solidFill>
              </a:rPr>
              <a:t>Jupyter</a:t>
            </a:r>
            <a:r>
              <a:rPr lang="en-IN" sz="2200" dirty="0">
                <a:solidFill>
                  <a:schemeClr val="bg1"/>
                </a:solidFill>
              </a:rPr>
              <a:t> notebook you can run this cell:</a:t>
            </a:r>
          </a:p>
          <a:p>
            <a:pPr marL="0" indent="0">
              <a:buNone/>
            </a:pPr>
            <a:r>
              <a:rPr lang="en-IN" sz="2200" b="1" dirty="0">
                <a:ln w="12700">
                  <a:solidFill>
                    <a:schemeClr val="accent1"/>
                  </a:solidFill>
                  <a:prstDash val="solid"/>
                </a:ln>
                <a:solidFill>
                  <a:schemeClr val="bg1"/>
                </a:solidFill>
                <a:effectLst>
                  <a:outerShdw dist="38100" dir="2640000" algn="bl" rotWithShape="0">
                    <a:schemeClr val="accent1"/>
                  </a:outerShdw>
                </a:effectLst>
              </a:rPr>
              <a:t>			!pip install pandas </a:t>
            </a:r>
          </a:p>
          <a:p>
            <a:r>
              <a:rPr lang="en-IN" sz="2200" dirty="0">
                <a:solidFill>
                  <a:schemeClr val="bg1"/>
                </a:solidFill>
              </a:rPr>
              <a:t>The ! at the beginning runs cells as if they were in a terminal.</a:t>
            </a:r>
          </a:p>
          <a:p>
            <a:r>
              <a:rPr lang="en-IN" sz="2200" dirty="0">
                <a:solidFill>
                  <a:schemeClr val="bg1"/>
                </a:solidFill>
              </a:rPr>
              <a:t>To import pandas we usually import it with a shorter name since it's used so much:</a:t>
            </a:r>
          </a:p>
          <a:p>
            <a:pPr marL="0" indent="0">
              <a:buNone/>
            </a:pPr>
            <a:r>
              <a:rPr lang="en-IN" sz="2200" b="1" dirty="0">
                <a:ln w="12700">
                  <a:solidFill>
                    <a:schemeClr val="accent1"/>
                  </a:solidFill>
                  <a:prstDash val="solid"/>
                </a:ln>
                <a:solidFill>
                  <a:schemeClr val="bg1"/>
                </a:solidFill>
                <a:effectLst>
                  <a:outerShdw dist="38100" dir="2640000" algn="bl" rotWithShape="0">
                    <a:schemeClr val="accent1"/>
                  </a:outerShdw>
                </a:effectLst>
              </a:rPr>
              <a:t>			import pandas as pd</a:t>
            </a:r>
          </a:p>
        </p:txBody>
      </p:sp>
    </p:spTree>
    <p:extLst>
      <p:ext uri="{BB962C8B-B14F-4D97-AF65-F5344CB8AC3E}">
        <p14:creationId xmlns:p14="http://schemas.microsoft.com/office/powerpoint/2010/main" val="331212766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13A5EBE-1FE1-8549-BB56-E4F76F2A3C9A}"/>
              </a:ext>
            </a:extLst>
          </p:cNvPr>
          <p:cNvSpPr>
            <a:spLocks noGrp="1"/>
          </p:cNvSpPr>
          <p:nvPr>
            <p:ph type="title"/>
          </p:nvPr>
        </p:nvSpPr>
        <p:spPr>
          <a:xfrm>
            <a:off x="1014141" y="1450655"/>
            <a:ext cx="3932030" cy="3956690"/>
          </a:xfrm>
        </p:spPr>
        <p:txBody>
          <a:bodyPr anchor="ctr">
            <a:normAutofit/>
          </a:bodyPr>
          <a:lstStyle/>
          <a:p>
            <a:r>
              <a:rPr lang="en-IN" sz="5600" b="1">
                <a:solidFill>
                  <a:schemeClr val="bg1"/>
                </a:solidFill>
              </a:rPr>
              <a:t>Core components of pandas:</a:t>
            </a:r>
            <a:endParaRPr lang="en-US" sz="56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9AB7F200-DA09-1E4D-9438-B8EC59E2098C}"/>
              </a:ext>
            </a:extLst>
          </p:cNvPr>
          <p:cNvSpPr>
            <a:spLocks noGrp="1"/>
          </p:cNvSpPr>
          <p:nvPr>
            <p:ph idx="1"/>
          </p:nvPr>
        </p:nvSpPr>
        <p:spPr>
          <a:xfrm>
            <a:off x="6096000" y="1108061"/>
            <a:ext cx="5008901" cy="4571972"/>
          </a:xfrm>
        </p:spPr>
        <p:txBody>
          <a:bodyPr anchor="ctr">
            <a:normAutofit/>
          </a:bodyPr>
          <a:lstStyle/>
          <a:p>
            <a:r>
              <a:rPr lang="en-IN" sz="2000" dirty="0">
                <a:solidFill>
                  <a:schemeClr val="bg1"/>
                </a:solidFill>
              </a:rPr>
              <a:t>The primary two components of pandas are the </a:t>
            </a:r>
            <a:r>
              <a:rPr lang="en-IN" sz="2000" dirty="0">
                <a:solidFill>
                  <a:srgbClr val="FFFF00"/>
                </a:solidFill>
              </a:rPr>
              <a:t>Series and DataFrame.</a:t>
            </a:r>
          </a:p>
          <a:p>
            <a:r>
              <a:rPr lang="en-IN" sz="2000" dirty="0">
                <a:solidFill>
                  <a:schemeClr val="bg1"/>
                </a:solidFill>
              </a:rPr>
              <a:t>A Series is essentially a column, and a DataFrame is a multi-dimensional table made up of a collection of Series.</a:t>
            </a:r>
          </a:p>
          <a:p>
            <a:r>
              <a:rPr lang="en-IN" sz="2000" dirty="0">
                <a:solidFill>
                  <a:schemeClr val="bg1"/>
                </a:solidFill>
              </a:rPr>
              <a:t>DataFrames and Series are quite similar in that many operations that you can do with one you can do with the other, such as filling in null values and calculating the mean.</a:t>
            </a:r>
          </a:p>
          <a:p>
            <a:pPr marL="0" indent="0">
              <a:buNone/>
            </a:pPr>
            <a:endParaRPr lang="en-IN"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4145268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0CA65-DD92-4946-A090-A0C4EDFE5530}"/>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dirty="0">
                <a:solidFill>
                  <a:srgbClr val="FFFFFF"/>
                </a:solidFill>
              </a:rPr>
              <a:t>Example for Series and DataFrame:</a:t>
            </a:r>
            <a:endParaRPr lang="en-US" sz="4000" kern="1200" dirty="0">
              <a:solidFill>
                <a:srgbClr val="FFFFFF"/>
              </a:solidFill>
              <a:latin typeface="+mj-lt"/>
              <a:ea typeface="+mj-ea"/>
              <a:cs typeface="+mj-cs"/>
            </a:endParaRPr>
          </a:p>
        </p:txBody>
      </p:sp>
      <p:pic>
        <p:nvPicPr>
          <p:cNvPr id="2050" name="Picture 2">
            <a:extLst>
              <a:ext uri="{FF2B5EF4-FFF2-40B4-BE49-F238E27FC236}">
                <a16:creationId xmlns:a16="http://schemas.microsoft.com/office/drawing/2014/main" id="{EB1F0F25-A485-2A45-89F7-7CD9FE6756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225" y="2025979"/>
            <a:ext cx="11327549" cy="433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767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0" descr="A pipette putting a sample in vials">
            <a:extLst>
              <a:ext uri="{FF2B5EF4-FFF2-40B4-BE49-F238E27FC236}">
                <a16:creationId xmlns:a16="http://schemas.microsoft.com/office/drawing/2014/main" id="{F9B2F972-D2B2-4BD1-ADA3-A70525E93C47}"/>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FFAC5DF-741C-6647-8607-745ED68DA6E7}"/>
              </a:ext>
            </a:extLst>
          </p:cNvPr>
          <p:cNvSpPr>
            <a:spLocks noGrp="1"/>
          </p:cNvSpPr>
          <p:nvPr>
            <p:ph type="title"/>
          </p:nvPr>
        </p:nvSpPr>
        <p:spPr>
          <a:xfrm>
            <a:off x="838201" y="1065862"/>
            <a:ext cx="3313164" cy="4726276"/>
          </a:xfrm>
        </p:spPr>
        <p:txBody>
          <a:bodyPr>
            <a:normAutofit/>
          </a:bodyPr>
          <a:lstStyle/>
          <a:p>
            <a:pPr algn="r"/>
            <a:r>
              <a:rPr lang="en-IN" sz="4800" b="1" dirty="0">
                <a:solidFill>
                  <a:srgbClr val="FFFFFF"/>
                </a:solidFill>
              </a:rPr>
              <a:t>Creating DataFrames from scratch</a:t>
            </a:r>
            <a:endParaRPr lang="en-US" sz="4800" dirty="0">
              <a:solidFill>
                <a:srgbClr val="FFFFFF"/>
              </a:solidFill>
            </a:endParaRPr>
          </a:p>
        </p:txBody>
      </p:sp>
      <p:cxnSp>
        <p:nvCxnSpPr>
          <p:cNvPr id="35" name="Straight Connector 2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7E8048D5-0069-B942-8B0D-CDC3D0F839EF}"/>
              </a:ext>
            </a:extLst>
          </p:cNvPr>
          <p:cNvSpPr>
            <a:spLocks noGrp="1"/>
          </p:cNvSpPr>
          <p:nvPr>
            <p:ph idx="1"/>
          </p:nvPr>
        </p:nvSpPr>
        <p:spPr>
          <a:xfrm>
            <a:off x="5155379" y="1065862"/>
            <a:ext cx="5744685" cy="4726276"/>
          </a:xfrm>
        </p:spPr>
        <p:txBody>
          <a:bodyPr anchor="ctr">
            <a:normAutofit/>
          </a:bodyPr>
          <a:lstStyle/>
          <a:p>
            <a:r>
              <a:rPr lang="en-IN" sz="2200" dirty="0">
                <a:solidFill>
                  <a:srgbClr val="FFFFFF"/>
                </a:solidFill>
              </a:rPr>
              <a:t>Creating DataFrames right in Python is good to know and quite useful when testing new methods and functions you find in the pandas docs.</a:t>
            </a:r>
          </a:p>
          <a:p>
            <a:r>
              <a:rPr lang="en-IN" sz="2200" dirty="0">
                <a:solidFill>
                  <a:srgbClr val="FFFFFF"/>
                </a:solidFill>
              </a:rPr>
              <a:t>There are many ways to create a DataFrame from scratch, but a great option is to just use a simple dict.</a:t>
            </a:r>
            <a:br>
              <a:rPr lang="en-IN" sz="2200" dirty="0">
                <a:solidFill>
                  <a:srgbClr val="FFFFFF"/>
                </a:solidFill>
              </a:rPr>
            </a:br>
            <a:endParaRPr lang="en-US" sz="2200" dirty="0">
              <a:solidFill>
                <a:srgbClr val="FFFFFF"/>
              </a:solidFill>
            </a:endParaRPr>
          </a:p>
        </p:txBody>
      </p:sp>
    </p:spTree>
    <p:extLst>
      <p:ext uri="{BB962C8B-B14F-4D97-AF65-F5344CB8AC3E}">
        <p14:creationId xmlns:p14="http://schemas.microsoft.com/office/powerpoint/2010/main" val="287838585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1323</Words>
  <Application>Microsoft Macintosh PowerPoint</Application>
  <PresentationFormat>Widescreen</PresentationFormat>
  <Paragraphs>100</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What is Pandas?</vt:lpstr>
      <vt:lpstr>What’s pandas for?</vt:lpstr>
      <vt:lpstr>What's Pandas for? Cont..</vt:lpstr>
      <vt:lpstr>How does pandas fit into the data science toolkit?</vt:lpstr>
      <vt:lpstr>Pandas- Install and import</vt:lpstr>
      <vt:lpstr>Core components of pandas:</vt:lpstr>
      <vt:lpstr>Example for Series and DataFrame:</vt:lpstr>
      <vt:lpstr>Creating DataFrames from scratch</vt:lpstr>
      <vt:lpstr>Eg. For Creating DataFrame</vt:lpstr>
      <vt:lpstr>How did that work?</vt:lpstr>
      <vt:lpstr>How to read data in Pandas?</vt:lpstr>
      <vt:lpstr>Head and tail in Pandas</vt:lpstr>
      <vt:lpstr> .info() provides the essential details about your dataset, such as the number of rows and columns, the number of non-null values, what type of data is in each column, and how much memory your DataFrame is using.</vt:lpstr>
      <vt:lpstr>Another fast and useful attribute is .shape, which outputs just a tuple of (rows, columns):</vt:lpstr>
      <vt:lpstr>Append:</vt:lpstr>
      <vt:lpstr>Drop_duplicates:</vt:lpstr>
      <vt:lpstr>Inplace</vt:lpstr>
      <vt:lpstr>Column cleanup</vt:lpstr>
      <vt:lpstr>Understanding your variables</vt:lpstr>
      <vt:lpstr>Value_counts</vt:lpstr>
      <vt:lpstr>Relationships between continuous variables</vt:lpstr>
      <vt:lpstr>Slicing</vt:lpstr>
      <vt:lpstr>Conditional selections</vt:lpstr>
      <vt:lpstr>Plotting:</vt:lpstr>
      <vt:lpstr>Various types of Plot:</vt:lpstr>
      <vt:lpstr>PowerPoint Presentation</vt:lpstr>
      <vt:lpstr>BOX PLOT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Sowndariya @ Hyderabad</dc:creator>
  <cp:lastModifiedBy>M, Sowndariya @ Hyderabad</cp:lastModifiedBy>
  <cp:revision>14</cp:revision>
  <dcterms:created xsi:type="dcterms:W3CDTF">2021-08-15T08:51:05Z</dcterms:created>
  <dcterms:modified xsi:type="dcterms:W3CDTF">2021-08-15T11:20:39Z</dcterms:modified>
</cp:coreProperties>
</file>